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351" r:id="rId3"/>
    <p:sldId id="352" r:id="rId4"/>
    <p:sldId id="353" r:id="rId5"/>
    <p:sldId id="354" r:id="rId6"/>
    <p:sldId id="355" r:id="rId7"/>
    <p:sldId id="356" r:id="rId8"/>
    <p:sldId id="357" r:id="rId9"/>
    <p:sldId id="376" r:id="rId10"/>
    <p:sldId id="358" r:id="rId11"/>
    <p:sldId id="359" r:id="rId12"/>
    <p:sldId id="360" r:id="rId13"/>
    <p:sldId id="362" r:id="rId14"/>
    <p:sldId id="361" r:id="rId15"/>
    <p:sldId id="363" r:id="rId16"/>
    <p:sldId id="364" r:id="rId17"/>
    <p:sldId id="365" r:id="rId18"/>
    <p:sldId id="377" r:id="rId19"/>
    <p:sldId id="366" r:id="rId20"/>
    <p:sldId id="378" r:id="rId21"/>
    <p:sldId id="367" r:id="rId22"/>
    <p:sldId id="368" r:id="rId23"/>
    <p:sldId id="369" r:id="rId24"/>
    <p:sldId id="375" r:id="rId25"/>
  </p:sldIdLst>
  <p:sldSz cx="12192000" cy="6858000"/>
  <p:notesSz cx="6708775" cy="98361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4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78750" autoAdjust="0"/>
  </p:normalViewPr>
  <p:slideViewPr>
    <p:cSldViewPr snapToGrid="0">
      <p:cViewPr varScale="1">
        <p:scale>
          <a:sx n="74" d="100"/>
          <a:sy n="74" d="100"/>
        </p:scale>
        <p:origin x="13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07136" cy="493516"/>
          </a:xfrm>
          <a:prstGeom prst="rect">
            <a:avLst/>
          </a:prstGeom>
        </p:spPr>
        <p:txBody>
          <a:bodyPr vert="horz" lIns="91120" tIns="45560" rIns="91120" bIns="45560" rtlCol="0"/>
          <a:lstStyle>
            <a:lvl1pPr algn="l">
              <a:defRPr sz="1200"/>
            </a:lvl1pPr>
          </a:lstStyle>
          <a:p>
            <a:endParaRPr lang="en-IE"/>
          </a:p>
        </p:txBody>
      </p:sp>
      <p:sp>
        <p:nvSpPr>
          <p:cNvPr id="3" name="Date Placeholder 2"/>
          <p:cNvSpPr>
            <a:spLocks noGrp="1"/>
          </p:cNvSpPr>
          <p:nvPr>
            <p:ph type="dt" idx="1"/>
          </p:nvPr>
        </p:nvSpPr>
        <p:spPr>
          <a:xfrm>
            <a:off x="3800087" y="0"/>
            <a:ext cx="2907136" cy="493516"/>
          </a:xfrm>
          <a:prstGeom prst="rect">
            <a:avLst/>
          </a:prstGeom>
        </p:spPr>
        <p:txBody>
          <a:bodyPr vert="horz" lIns="91120" tIns="45560" rIns="91120" bIns="45560" rtlCol="0"/>
          <a:lstStyle>
            <a:lvl1pPr algn="r">
              <a:defRPr sz="1200"/>
            </a:lvl1pPr>
          </a:lstStyle>
          <a:p>
            <a:fld id="{765544D5-E490-4AF7-8DF8-7E7CDB01E1EB}" type="datetimeFigureOut">
              <a:rPr lang="en-IE" smtClean="0"/>
              <a:t>06/03/2018</a:t>
            </a:fld>
            <a:endParaRPr lang="en-IE"/>
          </a:p>
        </p:txBody>
      </p:sp>
      <p:sp>
        <p:nvSpPr>
          <p:cNvPr id="4" name="Slide Image Placeholder 3"/>
          <p:cNvSpPr>
            <a:spLocks noGrp="1" noRot="1" noChangeAspect="1"/>
          </p:cNvSpPr>
          <p:nvPr>
            <p:ph type="sldImg" idx="2"/>
          </p:nvPr>
        </p:nvSpPr>
        <p:spPr>
          <a:xfrm>
            <a:off x="406400" y="1230313"/>
            <a:ext cx="5895975" cy="3317875"/>
          </a:xfrm>
          <a:prstGeom prst="rect">
            <a:avLst/>
          </a:prstGeom>
          <a:noFill/>
          <a:ln w="12700">
            <a:solidFill>
              <a:prstClr val="black"/>
            </a:solidFill>
          </a:ln>
        </p:spPr>
        <p:txBody>
          <a:bodyPr vert="horz" lIns="91120" tIns="45560" rIns="91120" bIns="45560" rtlCol="0" anchor="ctr"/>
          <a:lstStyle/>
          <a:p>
            <a:endParaRPr lang="en-IE"/>
          </a:p>
        </p:txBody>
      </p:sp>
      <p:sp>
        <p:nvSpPr>
          <p:cNvPr id="5" name="Notes Placeholder 4"/>
          <p:cNvSpPr>
            <a:spLocks noGrp="1"/>
          </p:cNvSpPr>
          <p:nvPr>
            <p:ph type="body" sz="quarter" idx="3"/>
          </p:nvPr>
        </p:nvSpPr>
        <p:spPr>
          <a:xfrm>
            <a:off x="670878" y="4733648"/>
            <a:ext cx="5367020" cy="3872984"/>
          </a:xfrm>
          <a:prstGeom prst="rect">
            <a:avLst/>
          </a:prstGeom>
        </p:spPr>
        <p:txBody>
          <a:bodyPr vert="horz" lIns="91120" tIns="45560" rIns="91120" bIns="4556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1" y="9342636"/>
            <a:ext cx="2907136" cy="493515"/>
          </a:xfrm>
          <a:prstGeom prst="rect">
            <a:avLst/>
          </a:prstGeom>
        </p:spPr>
        <p:txBody>
          <a:bodyPr vert="horz" lIns="91120" tIns="45560" rIns="91120" bIns="45560" rtlCol="0" anchor="b"/>
          <a:lstStyle>
            <a:lvl1pPr algn="l">
              <a:defRPr sz="1200"/>
            </a:lvl1pPr>
          </a:lstStyle>
          <a:p>
            <a:endParaRPr lang="en-IE"/>
          </a:p>
        </p:txBody>
      </p:sp>
      <p:sp>
        <p:nvSpPr>
          <p:cNvPr id="7" name="Slide Number Placeholder 6"/>
          <p:cNvSpPr>
            <a:spLocks noGrp="1"/>
          </p:cNvSpPr>
          <p:nvPr>
            <p:ph type="sldNum" sz="quarter" idx="5"/>
          </p:nvPr>
        </p:nvSpPr>
        <p:spPr>
          <a:xfrm>
            <a:off x="3800087" y="9342636"/>
            <a:ext cx="2907136" cy="493515"/>
          </a:xfrm>
          <a:prstGeom prst="rect">
            <a:avLst/>
          </a:prstGeom>
        </p:spPr>
        <p:txBody>
          <a:bodyPr vert="horz" lIns="91120" tIns="45560" rIns="91120" bIns="45560" rtlCol="0" anchor="b"/>
          <a:lstStyle>
            <a:lvl1pPr algn="r">
              <a:defRPr sz="1200"/>
            </a:lvl1pPr>
          </a:lstStyle>
          <a:p>
            <a:fld id="{779A035B-5DEA-40A1-8D08-244C86C57E36}" type="slidenum">
              <a:rPr lang="en-IE" smtClean="0"/>
              <a:t>‹#›</a:t>
            </a:fld>
            <a:endParaRPr lang="en-IE"/>
          </a:p>
        </p:txBody>
      </p:sp>
    </p:spTree>
    <p:extLst>
      <p:ext uri="{BB962C8B-B14F-4D97-AF65-F5344CB8AC3E}">
        <p14:creationId xmlns:p14="http://schemas.microsoft.com/office/powerpoint/2010/main" val="3570986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hezvoila.com/blog/glass-ceil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Most content in this set of lecture notes taken from Kirk (2016).</a:t>
            </a:r>
          </a:p>
        </p:txBody>
      </p:sp>
      <p:sp>
        <p:nvSpPr>
          <p:cNvPr id="4" name="Slide Number Placeholder 3"/>
          <p:cNvSpPr>
            <a:spLocks noGrp="1"/>
          </p:cNvSpPr>
          <p:nvPr>
            <p:ph type="sldNum" sz="quarter" idx="10"/>
          </p:nvPr>
        </p:nvSpPr>
        <p:spPr/>
        <p:txBody>
          <a:bodyPr/>
          <a:lstStyle/>
          <a:p>
            <a:fld id="{779A035B-5DEA-40A1-8D08-244C86C57E36}" type="slidenum">
              <a:rPr lang="en-IE" smtClean="0"/>
              <a:t>1</a:t>
            </a:fld>
            <a:endParaRPr lang="en-IE"/>
          </a:p>
        </p:txBody>
      </p:sp>
    </p:spTree>
    <p:extLst>
      <p:ext uri="{BB962C8B-B14F-4D97-AF65-F5344CB8AC3E}">
        <p14:creationId xmlns:p14="http://schemas.microsoft.com/office/powerpoint/2010/main" val="906952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10</a:t>
            </a:fld>
            <a:endParaRPr lang="en-IE"/>
          </a:p>
        </p:txBody>
      </p:sp>
    </p:spTree>
    <p:extLst>
      <p:ext uri="{BB962C8B-B14F-4D97-AF65-F5344CB8AC3E}">
        <p14:creationId xmlns:p14="http://schemas.microsoft.com/office/powerpoint/2010/main" val="294657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Saracens.</a:t>
            </a:r>
          </a:p>
          <a:p>
            <a:r>
              <a:rPr lang="en-IE" dirty="0"/>
              <a:t>Single view of Saracens’ match patterns</a:t>
            </a:r>
            <a:r>
              <a:rPr lang="en-IE" baseline="0" dirty="0"/>
              <a:t> across first 12 matches of a season. Each line chart panel portrays the cumulative scoring for the competing teams across the 80 minutes of a match. The 12 match panels are arranged in chronological order, from top left to bottom right, based on the date of the match.</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11</a:t>
            </a:fld>
            <a:endParaRPr lang="en-IE"/>
          </a:p>
        </p:txBody>
      </p:sp>
    </p:spTree>
    <p:extLst>
      <p:ext uri="{BB962C8B-B14F-4D97-AF65-F5344CB8AC3E}">
        <p14:creationId xmlns:p14="http://schemas.microsoft.com/office/powerpoint/2010/main" val="1671899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800" dirty="0"/>
              <a:t>From:</a:t>
            </a:r>
            <a:r>
              <a:rPr lang="en-IE" sz="800" baseline="0" dirty="0"/>
              <a:t> Gagnon (2013), “</a:t>
            </a:r>
            <a:r>
              <a:rPr lang="en-US" sz="800" b="1" i="0" u="none" strike="noStrike" kern="1200" dirty="0">
                <a:solidFill>
                  <a:schemeClr val="tx1"/>
                </a:solidFill>
                <a:effectLst/>
                <a:latin typeface="+mn-lt"/>
                <a:ea typeface="+mn-ea"/>
                <a:cs typeface="+mn-cs"/>
                <a:hlinkClick r:id="rId3"/>
              </a:rPr>
              <a:t>Looking for the right scale</a:t>
            </a:r>
            <a:r>
              <a:rPr lang="en-US" sz="800" b="1" i="0" u="none" strike="noStrike" kern="1200" baseline="0" dirty="0">
                <a:solidFill>
                  <a:schemeClr val="tx1"/>
                </a:solidFill>
                <a:effectLst/>
                <a:latin typeface="+mn-lt"/>
                <a:ea typeface="+mn-ea"/>
                <a:cs typeface="+mn-cs"/>
              </a:rPr>
              <a:t>” (</a:t>
            </a:r>
            <a:r>
              <a:rPr lang="en-IE" sz="800" dirty="0"/>
              <a:t>https://www.chezvoila.com/blog/glass-ceiling)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800" dirty="0"/>
          </a:p>
          <a:p>
            <a:r>
              <a:rPr lang="en-US" sz="800" b="0" i="1" u="none" strike="noStrike" kern="1200" dirty="0">
                <a:solidFill>
                  <a:schemeClr val="tx1"/>
                </a:solidFill>
                <a:effectLst/>
                <a:latin typeface="+mn-lt"/>
                <a:ea typeface="+mn-ea"/>
                <a:cs typeface="+mn-cs"/>
              </a:rPr>
              <a:t>My main design issue was that the data point in the middle </a:t>
            </a:r>
            <a:r>
              <a:rPr lang="en-US" sz="800" b="0" i="0" u="none" strike="noStrike" kern="1200" dirty="0">
                <a:solidFill>
                  <a:schemeClr val="tx1"/>
                </a:solidFill>
                <a:effectLst/>
                <a:latin typeface="+mn-lt"/>
                <a:ea typeface="+mn-ea"/>
                <a:cs typeface="+mn-cs"/>
              </a:rPr>
              <a:t>[of graphic on left above]</a:t>
            </a:r>
            <a:r>
              <a:rPr lang="en-US" sz="800" b="0" i="1" u="none" strike="noStrike" kern="1200" dirty="0">
                <a:solidFill>
                  <a:schemeClr val="tx1"/>
                </a:solidFill>
                <a:effectLst/>
                <a:latin typeface="+mn-lt"/>
                <a:ea typeface="+mn-ea"/>
                <a:cs typeface="+mn-cs"/>
              </a:rPr>
              <a:t> — Women CEOs in Fortune 500 companies — relies on the left for its definition and the right for its scale, which is likely too unusual for the average reader to notice. I know I was fooled by it. Cairo explained that he didn't have the time to create a separate scale, but </a:t>
            </a:r>
            <a:r>
              <a:rPr lang="en-US" sz="800" b="0" i="1" u="none" strike="noStrike" kern="1200" dirty="0" err="1">
                <a:solidFill>
                  <a:schemeClr val="tx1"/>
                </a:solidFill>
                <a:effectLst/>
                <a:latin typeface="+mn-lt"/>
                <a:ea typeface="+mn-ea"/>
                <a:cs typeface="+mn-cs"/>
              </a:rPr>
              <a:t>sticked</a:t>
            </a:r>
            <a:r>
              <a:rPr lang="en-US" sz="800" b="0" i="1" u="none" strike="noStrike" kern="1200" dirty="0">
                <a:solidFill>
                  <a:schemeClr val="tx1"/>
                </a:solidFill>
                <a:effectLst/>
                <a:latin typeface="+mn-lt"/>
                <a:ea typeface="+mn-ea"/>
                <a:cs typeface="+mn-cs"/>
              </a:rPr>
              <a:t> to his guns that the scale should maximize the visibility of the rise. I think it exaggerates the rise and we need to show its true scale, in line with the title of the graphs. I proposed using a 50% scale and Cairo suggested that someone test this approach.</a:t>
            </a:r>
          </a:p>
          <a:p>
            <a:endParaRPr lang="en-US" sz="800" b="0" i="1" u="none" strike="noStrike" kern="1200" dirty="0">
              <a:solidFill>
                <a:schemeClr val="tx1"/>
              </a:solidFill>
              <a:effectLst/>
              <a:latin typeface="+mn-lt"/>
              <a:ea typeface="+mn-ea"/>
              <a:cs typeface="+mn-cs"/>
            </a:endParaRPr>
          </a:p>
          <a:p>
            <a:r>
              <a:rPr lang="en-US" sz="800" b="0" i="1" u="none" strike="noStrike" kern="1200" dirty="0">
                <a:solidFill>
                  <a:schemeClr val="tx1"/>
                </a:solidFill>
                <a:effectLst/>
                <a:latin typeface="+mn-lt"/>
                <a:ea typeface="+mn-ea"/>
                <a:cs typeface="+mn-cs"/>
              </a:rPr>
              <a:t>This redesign </a:t>
            </a:r>
            <a:r>
              <a:rPr lang="en-US" sz="800" b="0" i="0" u="none" strike="noStrike" kern="1200" dirty="0">
                <a:solidFill>
                  <a:schemeClr val="tx1"/>
                </a:solidFill>
                <a:effectLst/>
                <a:latin typeface="+mn-lt"/>
                <a:ea typeface="+mn-ea"/>
                <a:cs typeface="+mn-cs"/>
              </a:rPr>
              <a:t>[graphic on right above] </a:t>
            </a:r>
            <a:r>
              <a:rPr lang="en-US" sz="800" b="0" i="1" u="none" strike="noStrike" kern="1200" dirty="0">
                <a:solidFill>
                  <a:schemeClr val="tx1"/>
                </a:solidFill>
                <a:effectLst/>
                <a:latin typeface="+mn-lt"/>
                <a:ea typeface="+mn-ea"/>
                <a:cs typeface="+mn-cs"/>
              </a:rPr>
              <a:t>is more radical than the previous two. I didn't stick to the original look and feel for lack of time, but mostly I wanted to test a few things.</a:t>
            </a:r>
          </a:p>
          <a:p>
            <a:endParaRPr lang="en-US" sz="800" b="0" i="1" u="none" strike="noStrike" kern="1200" dirty="0">
              <a:solidFill>
                <a:schemeClr val="tx1"/>
              </a:solidFill>
              <a:effectLst/>
              <a:latin typeface="+mn-lt"/>
              <a:ea typeface="+mn-ea"/>
              <a:cs typeface="+mn-cs"/>
            </a:endParaRPr>
          </a:p>
          <a:p>
            <a:r>
              <a:rPr lang="en-US" sz="800" b="0" i="1" u="none" strike="noStrike" kern="1200" dirty="0">
                <a:solidFill>
                  <a:schemeClr val="tx1"/>
                </a:solidFill>
                <a:effectLst/>
                <a:latin typeface="+mn-lt"/>
                <a:ea typeface="+mn-ea"/>
                <a:cs typeface="+mn-cs"/>
              </a:rPr>
              <a:t>The scale is 50% because that's the theoretical </a:t>
            </a:r>
            <a:r>
              <a:rPr lang="en-US" sz="800" b="1" i="1" u="none" strike="noStrike" kern="1200" dirty="0">
                <a:solidFill>
                  <a:schemeClr val="tx1"/>
                </a:solidFill>
                <a:effectLst/>
                <a:latin typeface="+mn-lt"/>
                <a:ea typeface="+mn-ea"/>
                <a:cs typeface="+mn-cs"/>
              </a:rPr>
              <a:t>target</a:t>
            </a:r>
            <a:r>
              <a:rPr lang="en-US" sz="800" b="0" i="1" u="none" strike="noStrike" kern="1200" dirty="0">
                <a:solidFill>
                  <a:schemeClr val="tx1"/>
                </a:solidFill>
                <a:effectLst/>
                <a:latin typeface="+mn-lt"/>
                <a:ea typeface="+mn-ea"/>
                <a:cs typeface="+mn-cs"/>
              </a:rPr>
              <a:t> in a gender-neutral world. This happens to be a compromise between showing a scale that fits the data (4-5%) and one that shows the entire realm of possibilities (100%).</a:t>
            </a:r>
          </a:p>
          <a:p>
            <a:endParaRPr lang="en-US" sz="800" b="0" i="1" u="none" strike="noStrike" kern="1200" dirty="0">
              <a:solidFill>
                <a:schemeClr val="tx1"/>
              </a:solidFill>
              <a:effectLst/>
              <a:latin typeface="+mn-lt"/>
              <a:ea typeface="+mn-ea"/>
              <a:cs typeface="+mn-cs"/>
            </a:endParaRPr>
          </a:p>
          <a:p>
            <a:r>
              <a:rPr lang="en-US" sz="800" b="0" i="1" u="none" strike="noStrike" kern="1200" dirty="0">
                <a:solidFill>
                  <a:schemeClr val="tx1"/>
                </a:solidFill>
                <a:effectLst/>
                <a:latin typeface="+mn-lt"/>
                <a:ea typeface="+mn-ea"/>
                <a:cs typeface="+mn-cs"/>
              </a:rPr>
              <a:t>The graph on the "share of women across levels" is now horizontal because it represents a </a:t>
            </a:r>
            <a:r>
              <a:rPr lang="en-US" sz="800" b="1" i="1" u="none" strike="noStrike" kern="1200" dirty="0">
                <a:solidFill>
                  <a:schemeClr val="tx1"/>
                </a:solidFill>
                <a:effectLst/>
                <a:latin typeface="+mn-lt"/>
                <a:ea typeface="+mn-ea"/>
                <a:cs typeface="+mn-cs"/>
              </a:rPr>
              <a:t>hierarchy</a:t>
            </a:r>
            <a:r>
              <a:rPr lang="en-US" sz="800" b="0" i="1" u="none" strike="noStrike" kern="1200" dirty="0">
                <a:solidFill>
                  <a:schemeClr val="tx1"/>
                </a:solidFill>
                <a:effectLst/>
                <a:latin typeface="+mn-lt"/>
                <a:ea typeface="+mn-ea"/>
                <a:cs typeface="+mn-cs"/>
              </a:rPr>
              <a:t>. One wants to see as many women "at the top" as men. This now recreates this sense that there is a top and clearly shows that the biggest issue is at the CEO level. Of course, the Board of Directors are above CEOs and other executives, as they elect them.</a:t>
            </a:r>
          </a:p>
          <a:p>
            <a:endParaRPr lang="en-US" sz="800" b="0" i="1" u="none" strike="noStrike" kern="1200" dirty="0">
              <a:solidFill>
                <a:schemeClr val="tx1"/>
              </a:solidFill>
              <a:effectLst/>
              <a:latin typeface="+mn-lt"/>
              <a:ea typeface="+mn-ea"/>
              <a:cs typeface="+mn-cs"/>
            </a:endParaRPr>
          </a:p>
          <a:p>
            <a:r>
              <a:rPr lang="en-US" sz="800" b="0" i="1" u="none" strike="noStrike" kern="1200" dirty="0">
                <a:solidFill>
                  <a:schemeClr val="tx1"/>
                </a:solidFill>
                <a:effectLst/>
                <a:latin typeface="+mn-lt"/>
                <a:ea typeface="+mn-ea"/>
                <a:cs typeface="+mn-cs"/>
              </a:rPr>
              <a:t>The colors are two shades of red to diminish the </a:t>
            </a:r>
            <a:r>
              <a:rPr lang="en-US" sz="800" b="1" i="1" u="none" strike="noStrike" kern="1200" dirty="0">
                <a:solidFill>
                  <a:schemeClr val="tx1"/>
                </a:solidFill>
                <a:effectLst/>
                <a:latin typeface="+mn-lt"/>
                <a:ea typeface="+mn-ea"/>
                <a:cs typeface="+mn-cs"/>
              </a:rPr>
              <a:t>distinction</a:t>
            </a:r>
            <a:r>
              <a:rPr lang="en-US" sz="800" b="0" i="1" u="none" strike="noStrike" kern="1200" dirty="0">
                <a:solidFill>
                  <a:schemeClr val="tx1"/>
                </a:solidFill>
                <a:effectLst/>
                <a:latin typeface="+mn-lt"/>
                <a:ea typeface="+mn-ea"/>
                <a:cs typeface="+mn-cs"/>
              </a:rPr>
              <a:t> between the CEOs and the rest. The color coding in Reuters' original was meant to link "women CEOs" across the graph, but it so links two different data sets (Fortune 500 vs. durable goods companies). I felt there is more in common between "women" in the two charts than warrants the use of a different color. My initial reaction was to look against what women were compared, until I realized they weren't. Still, to preserve the link between the two charts (CEOs), I used a lighter shade of red in both cases. </a:t>
            </a:r>
          </a:p>
          <a:p>
            <a:endParaRPr lang="en-US" sz="800" b="0" i="1" u="none" strike="noStrike" kern="1200" dirty="0">
              <a:solidFill>
                <a:schemeClr val="tx1"/>
              </a:solidFill>
              <a:effectLst/>
              <a:latin typeface="+mn-lt"/>
              <a:ea typeface="+mn-ea"/>
              <a:cs typeface="+mn-cs"/>
            </a:endParaRPr>
          </a:p>
          <a:p>
            <a:r>
              <a:rPr lang="en-US" sz="800" b="0" i="1" u="none" strike="noStrike" kern="1200" dirty="0">
                <a:solidFill>
                  <a:schemeClr val="tx1"/>
                </a:solidFill>
                <a:effectLst/>
                <a:latin typeface="+mn-lt"/>
                <a:ea typeface="+mn-ea"/>
                <a:cs typeface="+mn-cs"/>
              </a:rPr>
              <a:t>I dared to remove the exact numbers, though increasing the level of precision of the gridline, in part to draw the attention to the </a:t>
            </a:r>
            <a:r>
              <a:rPr lang="en-US" sz="800" b="1" i="1" u="none" strike="noStrike" kern="1200" dirty="0">
                <a:solidFill>
                  <a:schemeClr val="tx1"/>
                </a:solidFill>
                <a:effectLst/>
                <a:latin typeface="+mn-lt"/>
                <a:ea typeface="+mn-ea"/>
                <a:cs typeface="+mn-cs"/>
              </a:rPr>
              <a:t>data made visible</a:t>
            </a:r>
            <a:r>
              <a:rPr lang="en-US" sz="800" b="0" i="1" u="none" strike="noStrike" kern="1200" dirty="0">
                <a:solidFill>
                  <a:schemeClr val="tx1"/>
                </a:solidFill>
                <a:effectLst/>
                <a:latin typeface="+mn-lt"/>
                <a:ea typeface="+mn-ea"/>
                <a:cs typeface="+mn-cs"/>
              </a:rPr>
              <a:t> by the graphs and in part because Excel just wouldn't do what I wanted and it was getting late, I'm afraid.</a:t>
            </a:r>
          </a:p>
          <a:p>
            <a:endParaRPr lang="en-US" sz="800" b="0" i="1" u="none" strike="noStrike" kern="1200" dirty="0">
              <a:solidFill>
                <a:schemeClr val="tx1"/>
              </a:solidFill>
              <a:effectLst/>
              <a:latin typeface="+mn-lt"/>
              <a:ea typeface="+mn-ea"/>
              <a:cs typeface="+mn-cs"/>
            </a:endParaRPr>
          </a:p>
          <a:p>
            <a:r>
              <a:rPr lang="en-US" sz="800" b="0" i="1" u="none" strike="noStrike" kern="1200" dirty="0">
                <a:solidFill>
                  <a:schemeClr val="tx1"/>
                </a:solidFill>
                <a:effectLst/>
                <a:latin typeface="+mn-lt"/>
                <a:ea typeface="+mn-ea"/>
                <a:cs typeface="+mn-cs"/>
              </a:rPr>
              <a:t>May this imperfect redesign contribute to the discussion about proper scale. In any case, it's been great to have so many exchanges about women CEOs. The data suggests that we need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E" sz="800" dirty="0"/>
          </a:p>
        </p:txBody>
      </p:sp>
      <p:sp>
        <p:nvSpPr>
          <p:cNvPr id="4" name="Slide Number Placeholder 3"/>
          <p:cNvSpPr>
            <a:spLocks noGrp="1"/>
          </p:cNvSpPr>
          <p:nvPr>
            <p:ph type="sldNum" sz="quarter" idx="10"/>
          </p:nvPr>
        </p:nvSpPr>
        <p:spPr/>
        <p:txBody>
          <a:bodyPr/>
          <a:lstStyle/>
          <a:p>
            <a:fld id="{779A035B-5DEA-40A1-8D08-244C86C57E36}" type="slidenum">
              <a:rPr lang="en-IE" smtClean="0"/>
              <a:t>12</a:t>
            </a:fld>
            <a:endParaRPr lang="en-IE"/>
          </a:p>
        </p:txBody>
      </p:sp>
    </p:spTree>
    <p:extLst>
      <p:ext uri="{BB962C8B-B14F-4D97-AF65-F5344CB8AC3E}">
        <p14:creationId xmlns:p14="http://schemas.microsoft.com/office/powerpoint/2010/main" val="61150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Fast-food purchasers report more demands on their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Original referred to on page 297 of</a:t>
            </a:r>
            <a:r>
              <a:rPr lang="en-US" sz="1200" b="0" i="0" kern="1200" baseline="0" dirty="0">
                <a:solidFill>
                  <a:schemeClr val="tx1"/>
                </a:solidFill>
                <a:effectLst/>
                <a:latin typeface="+mn-lt"/>
                <a:ea typeface="+mn-ea"/>
                <a:cs typeface="+mn-cs"/>
              </a:rPr>
              <a:t> Kirk book no longer available. Above found on Pinterest.</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13</a:t>
            </a:fld>
            <a:endParaRPr lang="en-IE"/>
          </a:p>
        </p:txBody>
      </p:sp>
    </p:spTree>
    <p:extLst>
      <p:ext uri="{BB962C8B-B14F-4D97-AF65-F5344CB8AC3E}">
        <p14:creationId xmlns:p14="http://schemas.microsoft.com/office/powerpoint/2010/main" val="4112850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14</a:t>
            </a:fld>
            <a:endParaRPr lang="en-IE"/>
          </a:p>
        </p:txBody>
      </p:sp>
    </p:spTree>
    <p:extLst>
      <p:ext uri="{BB962C8B-B14F-4D97-AF65-F5344CB8AC3E}">
        <p14:creationId xmlns:p14="http://schemas.microsoft.com/office/powerpoint/2010/main" val="2585055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15</a:t>
            </a:fld>
            <a:endParaRPr lang="en-IE"/>
          </a:p>
        </p:txBody>
      </p:sp>
    </p:spTree>
    <p:extLst>
      <p:ext uri="{BB962C8B-B14F-4D97-AF65-F5344CB8AC3E}">
        <p14:creationId xmlns:p14="http://schemas.microsoft.com/office/powerpoint/2010/main" val="108148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About alphabetical sorting as a “diplomatic” option should you not wish to</a:t>
            </a:r>
            <a:r>
              <a:rPr lang="en-IE" baseline="0" dirty="0"/>
              <a:t> </a:t>
            </a:r>
            <a:r>
              <a:rPr lang="en-IE" dirty="0"/>
              <a:t>imply any ranking significance that would be displayed when sorting by any other dimension.</a:t>
            </a:r>
          </a:p>
        </p:txBody>
      </p:sp>
      <p:sp>
        <p:nvSpPr>
          <p:cNvPr id="4" name="Slide Number Placeholder 3"/>
          <p:cNvSpPr>
            <a:spLocks noGrp="1"/>
          </p:cNvSpPr>
          <p:nvPr>
            <p:ph type="sldNum" sz="quarter" idx="10"/>
          </p:nvPr>
        </p:nvSpPr>
        <p:spPr/>
        <p:txBody>
          <a:bodyPr/>
          <a:lstStyle/>
          <a:p>
            <a:fld id="{779A035B-5DEA-40A1-8D08-244C86C57E36}" type="slidenum">
              <a:rPr lang="en-IE" smtClean="0"/>
              <a:t>16</a:t>
            </a:fld>
            <a:endParaRPr lang="en-IE"/>
          </a:p>
        </p:txBody>
      </p:sp>
    </p:spTree>
    <p:extLst>
      <p:ext uri="{BB962C8B-B14F-4D97-AF65-F5344CB8AC3E}">
        <p14:creationId xmlns:p14="http://schemas.microsoft.com/office/powerpoint/2010/main" val="267421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Audacity of Graham van de </a:t>
            </a:r>
            <a:r>
              <a:rPr lang="en-IE" dirty="0" err="1"/>
              <a:t>Ruit</a:t>
            </a:r>
            <a:r>
              <a:rPr lang="en-IE" dirty="0"/>
              <a:t> showing Zimbabwe’s rate of inflation.</a:t>
            </a:r>
            <a:r>
              <a:rPr lang="en-IE" baseline="0" dirty="0"/>
              <a:t> </a:t>
            </a:r>
          </a:p>
          <a:p>
            <a:endParaRPr lang="en-IE" baseline="0" dirty="0"/>
          </a:p>
          <a:p>
            <a:r>
              <a:rPr lang="en-IE" baseline="0" dirty="0"/>
              <a:t>Includes incredibly diverse values.</a:t>
            </a:r>
          </a:p>
          <a:p>
            <a:endParaRPr lang="en-IE" baseline="0" dirty="0"/>
          </a:p>
          <a:p>
            <a:r>
              <a:rPr lang="en-IE" baseline="0" dirty="0"/>
              <a:t>Even though it is in tabular form, there is a strong visual impact create by allowing the sheer spatial consequence of the exceptional mid 2008 numbers to cause awkward widening of the final column.</a:t>
            </a:r>
          </a:p>
          <a:p>
            <a:endParaRPr lang="en-IE" baseline="0" dirty="0"/>
          </a:p>
          <a:p>
            <a:r>
              <a:rPr lang="en-IE" baseline="0" dirty="0"/>
              <a:t>More effective tan a chart?</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17</a:t>
            </a:fld>
            <a:endParaRPr lang="en-IE"/>
          </a:p>
        </p:txBody>
      </p:sp>
    </p:spTree>
    <p:extLst>
      <p:ext uri="{BB962C8B-B14F-4D97-AF65-F5344CB8AC3E}">
        <p14:creationId xmlns:p14="http://schemas.microsoft.com/office/powerpoint/2010/main" val="1834397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E" dirty="0"/>
              <a:t>This slide is also in Lecture 3</a:t>
            </a:r>
            <a:r>
              <a:rPr lang="en-IE" baseline="0" dirty="0"/>
              <a:t> and 8.</a:t>
            </a:r>
            <a:endParaRPr lang="en-IE" dirty="0"/>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r>
              <a:rPr lang="en-IE" dirty="0"/>
              <a:t>Is my visualization design </a:t>
            </a:r>
            <a:r>
              <a:rPr lang="en-IE" b="1" i="1" dirty="0"/>
              <a:t>good</a:t>
            </a:r>
            <a:r>
              <a:rPr lang="en-IE" b="0" i="0" dirty="0"/>
              <a:t> visual design?</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18</a:t>
            </a:fld>
            <a:endParaRPr lang="en-IE"/>
          </a:p>
        </p:txBody>
      </p:sp>
    </p:spTree>
    <p:extLst>
      <p:ext uri="{BB962C8B-B14F-4D97-AF65-F5344CB8AC3E}">
        <p14:creationId xmlns:p14="http://schemas.microsoft.com/office/powerpoint/2010/main" val="359366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Note high relative differences in chart 2, when in fact the differences are small.</a:t>
            </a:r>
          </a:p>
        </p:txBody>
      </p:sp>
      <p:sp>
        <p:nvSpPr>
          <p:cNvPr id="4" name="Slide Number Placeholder 3"/>
          <p:cNvSpPr>
            <a:spLocks noGrp="1"/>
          </p:cNvSpPr>
          <p:nvPr>
            <p:ph type="sldNum" sz="quarter" idx="10"/>
          </p:nvPr>
        </p:nvSpPr>
        <p:spPr/>
        <p:txBody>
          <a:bodyPr/>
          <a:lstStyle/>
          <a:p>
            <a:fld id="{779A035B-5DEA-40A1-8D08-244C86C57E36}" type="slidenum">
              <a:rPr lang="en-IE" smtClean="0"/>
              <a:t>19</a:t>
            </a:fld>
            <a:endParaRPr lang="en-IE"/>
          </a:p>
        </p:txBody>
      </p:sp>
    </p:spTree>
    <p:extLst>
      <p:ext uri="{BB962C8B-B14F-4D97-AF65-F5344CB8AC3E}">
        <p14:creationId xmlns:p14="http://schemas.microsoft.com/office/powerpoint/2010/main" val="392838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http://lasombra.blogs.com/la_sombra_del_asno/2013/03/kwc.html</a:t>
            </a:r>
          </a:p>
        </p:txBody>
      </p:sp>
      <p:sp>
        <p:nvSpPr>
          <p:cNvPr id="4" name="Slide Number Placeholder 3"/>
          <p:cNvSpPr>
            <a:spLocks noGrp="1"/>
          </p:cNvSpPr>
          <p:nvPr>
            <p:ph type="sldNum" sz="quarter" idx="10"/>
          </p:nvPr>
        </p:nvSpPr>
        <p:spPr/>
        <p:txBody>
          <a:bodyPr/>
          <a:lstStyle/>
          <a:p>
            <a:fld id="{779A035B-5DEA-40A1-8D08-244C86C57E36}" type="slidenum">
              <a:rPr lang="en-IE" smtClean="0"/>
              <a:t>2</a:t>
            </a:fld>
            <a:endParaRPr lang="en-IE"/>
          </a:p>
        </p:txBody>
      </p:sp>
    </p:spTree>
    <p:extLst>
      <p:ext uri="{BB962C8B-B14F-4D97-AF65-F5344CB8AC3E}">
        <p14:creationId xmlns:p14="http://schemas.microsoft.com/office/powerpoint/2010/main" val="312993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Note high relative differences in chart 2, when in fact the differences are small.</a:t>
            </a:r>
          </a:p>
        </p:txBody>
      </p:sp>
      <p:sp>
        <p:nvSpPr>
          <p:cNvPr id="4" name="Slide Number Placeholder 3"/>
          <p:cNvSpPr>
            <a:spLocks noGrp="1"/>
          </p:cNvSpPr>
          <p:nvPr>
            <p:ph type="sldNum" sz="quarter" idx="10"/>
          </p:nvPr>
        </p:nvSpPr>
        <p:spPr/>
        <p:txBody>
          <a:bodyPr/>
          <a:lstStyle/>
          <a:p>
            <a:fld id="{779A035B-5DEA-40A1-8D08-244C86C57E36}" type="slidenum">
              <a:rPr lang="en-IE" smtClean="0"/>
              <a:t>20</a:t>
            </a:fld>
            <a:endParaRPr lang="en-IE"/>
          </a:p>
        </p:txBody>
      </p:sp>
    </p:spTree>
    <p:extLst>
      <p:ext uri="{BB962C8B-B14F-4D97-AF65-F5344CB8AC3E}">
        <p14:creationId xmlns:p14="http://schemas.microsoft.com/office/powerpoint/2010/main" val="1027551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All due to weak performance of brain’s working memory</a:t>
            </a:r>
          </a:p>
        </p:txBody>
      </p:sp>
      <p:sp>
        <p:nvSpPr>
          <p:cNvPr id="4" name="Slide Number Placeholder 3"/>
          <p:cNvSpPr>
            <a:spLocks noGrp="1"/>
          </p:cNvSpPr>
          <p:nvPr>
            <p:ph type="sldNum" sz="quarter" idx="10"/>
          </p:nvPr>
        </p:nvSpPr>
        <p:spPr/>
        <p:txBody>
          <a:bodyPr/>
          <a:lstStyle/>
          <a:p>
            <a:fld id="{779A035B-5DEA-40A1-8D08-244C86C57E36}" type="slidenum">
              <a:rPr lang="en-IE" smtClean="0"/>
              <a:t>21</a:t>
            </a:fld>
            <a:endParaRPr lang="en-IE"/>
          </a:p>
        </p:txBody>
      </p:sp>
    </p:spTree>
    <p:extLst>
      <p:ext uri="{BB962C8B-B14F-4D97-AF65-F5344CB8AC3E}">
        <p14:creationId xmlns:p14="http://schemas.microsoft.com/office/powerpoint/2010/main" val="846862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Taken from “</a:t>
            </a:r>
            <a:r>
              <a:rPr lang="en-US" sz="1200" b="0" i="0" kern="1200" dirty="0">
                <a:solidFill>
                  <a:schemeClr val="tx1"/>
                </a:solidFill>
                <a:effectLst/>
                <a:latin typeface="+mn-lt"/>
                <a:ea typeface="+mn-ea"/>
                <a:cs typeface="+mn-cs"/>
              </a:rPr>
              <a:t>SIX QUESTIONS WITH… JEN CHRISTIANSEN</a:t>
            </a:r>
            <a:r>
              <a:rPr lang="en-IE" dirty="0"/>
              <a:t>”</a:t>
            </a:r>
          </a:p>
          <a:p>
            <a:endParaRPr lang="en-IE" dirty="0"/>
          </a:p>
          <a:p>
            <a:r>
              <a:rPr lang="en-IE" dirty="0"/>
              <a:t>http://www.visualisingdata.com/2016/04/six-questions-jen-christiansen/</a:t>
            </a:r>
          </a:p>
          <a:p>
            <a:endParaRPr lang="en-IE" dirty="0"/>
          </a:p>
          <a:p>
            <a:endParaRPr lang="en-IE" sz="1200" b="1" i="0" kern="1200" dirty="0">
              <a:solidFill>
                <a:schemeClr val="tx1"/>
              </a:solidFill>
              <a:effectLst/>
              <a:latin typeface="+mn-lt"/>
              <a:ea typeface="+mn-ea"/>
              <a:cs typeface="+mn-cs"/>
            </a:endParaRPr>
          </a:p>
          <a:p>
            <a:r>
              <a:rPr lang="en-IE" sz="1200" b="0" i="0" kern="1200" dirty="0">
                <a:solidFill>
                  <a:schemeClr val="tx1"/>
                </a:solidFill>
                <a:effectLst/>
                <a:latin typeface="+mn-lt"/>
                <a:ea typeface="+mn-ea"/>
                <a:cs typeface="+mn-cs"/>
              </a:rPr>
              <a:t>Image</a:t>
            </a:r>
            <a:r>
              <a:rPr lang="en-IE" sz="1200" b="0" i="0" kern="1200" baseline="0" dirty="0">
                <a:solidFill>
                  <a:schemeClr val="tx1"/>
                </a:solidFill>
                <a:effectLst/>
                <a:latin typeface="+mn-lt"/>
                <a:ea typeface="+mn-ea"/>
                <a:cs typeface="+mn-cs"/>
              </a:rPr>
              <a:t> f</a:t>
            </a:r>
            <a:r>
              <a:rPr lang="en-IE" sz="1200" b="0" i="0" kern="1200" dirty="0">
                <a:solidFill>
                  <a:schemeClr val="tx1"/>
                </a:solidFill>
                <a:effectLst/>
                <a:latin typeface="+mn-lt"/>
                <a:ea typeface="+mn-ea"/>
                <a:cs typeface="+mn-cs"/>
              </a:rPr>
              <a:t>rom: http://jenchristiansen.com/?p=17</a:t>
            </a:r>
          </a:p>
          <a:p>
            <a:endParaRPr lang="en-IE" sz="1200" b="0" i="0" kern="1200" dirty="0">
              <a:solidFill>
                <a:schemeClr val="tx1"/>
              </a:solidFill>
              <a:effectLst/>
              <a:latin typeface="+mn-lt"/>
              <a:ea typeface="+mn-ea"/>
              <a:cs typeface="+mn-cs"/>
            </a:endParaRPr>
          </a:p>
          <a:p>
            <a:r>
              <a:rPr lang="en-IE" sz="1200" b="1" i="0" kern="1200" dirty="0">
                <a:solidFill>
                  <a:schemeClr val="tx1"/>
                </a:solidFill>
                <a:effectLst/>
                <a:latin typeface="+mn-lt"/>
                <a:ea typeface="+mn-ea"/>
                <a:cs typeface="+mn-cs"/>
              </a:rPr>
              <a:t>Colony Collapse Disorder</a:t>
            </a:r>
            <a:r>
              <a:rPr lang="en-IE" sz="1200" b="0" i="0" kern="1200" dirty="0">
                <a:solidFill>
                  <a:schemeClr val="tx1"/>
                </a:solidFill>
                <a:effectLst/>
                <a:latin typeface="+mn-lt"/>
                <a:ea typeface="+mn-ea"/>
                <a:cs typeface="+mn-cs"/>
              </a:rPr>
              <a:t> ROLE: illustration and page design; PRODUCT: “Saving the Honeybee,” By Diana Cox-Foster and Dennis </a:t>
            </a:r>
            <a:r>
              <a:rPr lang="en-IE" sz="1200" b="0" i="0" kern="1200" dirty="0" err="1">
                <a:solidFill>
                  <a:schemeClr val="tx1"/>
                </a:solidFill>
                <a:effectLst/>
                <a:latin typeface="+mn-lt"/>
                <a:ea typeface="+mn-ea"/>
                <a:cs typeface="+mn-cs"/>
              </a:rPr>
              <a:t>VanEngelsdorp</a:t>
            </a:r>
            <a:r>
              <a:rPr lang="en-IE" sz="1200" b="0" i="0" kern="1200" dirty="0">
                <a:solidFill>
                  <a:schemeClr val="tx1"/>
                </a:solidFill>
                <a:effectLst/>
                <a:latin typeface="+mn-lt"/>
                <a:ea typeface="+mn-ea"/>
                <a:cs typeface="+mn-cs"/>
              </a:rPr>
              <a:t>, </a:t>
            </a:r>
            <a:r>
              <a:rPr lang="en-IE" sz="1200" b="0" i="1" kern="1200" dirty="0">
                <a:solidFill>
                  <a:schemeClr val="tx1"/>
                </a:solidFill>
                <a:effectLst/>
                <a:latin typeface="+mn-lt"/>
                <a:ea typeface="+mn-ea"/>
                <a:cs typeface="+mn-cs"/>
              </a:rPr>
              <a:t>Scientific American</a:t>
            </a:r>
            <a:r>
              <a:rPr lang="en-IE" sz="1200" b="0" i="0" kern="1200" dirty="0">
                <a:solidFill>
                  <a:schemeClr val="tx1"/>
                </a:solidFill>
                <a:effectLst/>
                <a:latin typeface="+mn-lt"/>
                <a:ea typeface="+mn-ea"/>
                <a:cs typeface="+mn-cs"/>
              </a:rPr>
              <a:t>, April 2009; © </a:t>
            </a:r>
            <a:r>
              <a:rPr lang="en-IE" sz="1200" b="0" i="1" kern="1200" dirty="0">
                <a:solidFill>
                  <a:schemeClr val="tx1"/>
                </a:solidFill>
                <a:effectLst/>
                <a:latin typeface="+mn-lt"/>
                <a:ea typeface="+mn-ea"/>
                <a:cs typeface="+mn-cs"/>
              </a:rPr>
              <a:t>Scientific American</a:t>
            </a:r>
            <a:r>
              <a:rPr lang="en-IE" sz="1200" b="0" i="0" kern="1200" dirty="0">
                <a:solidFill>
                  <a:schemeClr val="tx1"/>
                </a:solidFill>
                <a:effectLst/>
                <a:latin typeface="+mn-lt"/>
                <a:ea typeface="+mn-ea"/>
                <a:cs typeface="+mn-cs"/>
              </a:rPr>
              <a:t>; (associated photos from top to bottom: Heidi and Hans-</a:t>
            </a:r>
            <a:r>
              <a:rPr lang="en-IE" sz="1200" b="0" i="0" kern="1200" dirty="0" err="1">
                <a:solidFill>
                  <a:schemeClr val="tx1"/>
                </a:solidFill>
                <a:effectLst/>
                <a:latin typeface="+mn-lt"/>
                <a:ea typeface="+mn-ea"/>
                <a:cs typeface="+mn-cs"/>
              </a:rPr>
              <a:t>Jurgen</a:t>
            </a:r>
            <a:r>
              <a:rPr lang="en-IE" sz="1200" b="0" i="0" kern="1200" dirty="0">
                <a:solidFill>
                  <a:schemeClr val="tx1"/>
                </a:solidFill>
                <a:effectLst/>
                <a:latin typeface="+mn-lt"/>
                <a:ea typeface="+mn-ea"/>
                <a:cs typeface="+mn-cs"/>
              </a:rPr>
              <a:t> Koch, Minden Pictures; Andrew </a:t>
            </a:r>
            <a:r>
              <a:rPr lang="en-IE" sz="1200" b="0" i="0" kern="1200" dirty="0" err="1">
                <a:solidFill>
                  <a:schemeClr val="tx1"/>
                </a:solidFill>
                <a:effectLst/>
                <a:latin typeface="+mn-lt"/>
                <a:ea typeface="+mn-ea"/>
                <a:cs typeface="+mn-cs"/>
              </a:rPr>
              <a:t>Syred</a:t>
            </a:r>
            <a:r>
              <a:rPr lang="en-IE" sz="1200" b="0" i="0" kern="1200" dirty="0">
                <a:solidFill>
                  <a:schemeClr val="tx1"/>
                </a:solidFill>
                <a:effectLst/>
                <a:latin typeface="+mn-lt"/>
                <a:ea typeface="+mn-ea"/>
                <a:cs typeface="+mn-cs"/>
              </a:rPr>
              <a:t>, Photo Researchers, Inc.; Central Science Laboratory, Photo Researchers, Inc.; Courtesy of Barton Smith, Jr. USDA Bee Research Laboratory)</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22</a:t>
            </a:fld>
            <a:endParaRPr lang="en-IE"/>
          </a:p>
        </p:txBody>
      </p:sp>
    </p:spTree>
    <p:extLst>
      <p:ext uri="{BB962C8B-B14F-4D97-AF65-F5344CB8AC3E}">
        <p14:creationId xmlns:p14="http://schemas.microsoft.com/office/powerpoint/2010/main" val="3580098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Image from: http://jenchristiansen.com/?p=17</a:t>
            </a:r>
          </a:p>
          <a:p>
            <a:endParaRPr lang="en-IE" dirty="0"/>
          </a:p>
          <a:p>
            <a:r>
              <a:rPr lang="en-US" sz="1200" b="1" i="0" kern="1200" dirty="0" err="1">
                <a:solidFill>
                  <a:schemeClr val="tx1"/>
                </a:solidFill>
                <a:effectLst/>
                <a:latin typeface="+mn-lt"/>
                <a:ea typeface="+mn-ea"/>
                <a:cs typeface="+mn-cs"/>
              </a:rPr>
              <a:t>Batodonoides</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vanhouteni</a:t>
            </a:r>
            <a:r>
              <a:rPr lang="en-US" sz="1200" b="0" i="0" kern="1200" dirty="0">
                <a:solidFill>
                  <a:schemeClr val="tx1"/>
                </a:solidFill>
                <a:effectLst/>
                <a:latin typeface="+mn-lt"/>
                <a:ea typeface="+mn-ea"/>
                <a:cs typeface="+mn-cs"/>
              </a:rPr>
              <a:t> A reconstruction of the smallest known non-flying mammal (left), with a modern Etruscan shrew (right) for scale; illustration © </a:t>
            </a:r>
            <a:r>
              <a:rPr lang="en-US" sz="1200" b="0" i="1" kern="1200" dirty="0">
                <a:solidFill>
                  <a:schemeClr val="tx1"/>
                </a:solidFill>
                <a:effectLst/>
                <a:latin typeface="+mn-lt"/>
                <a:ea typeface="+mn-ea"/>
                <a:cs typeface="+mn-cs"/>
              </a:rPr>
              <a:t>National Geographic</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23</a:t>
            </a:fld>
            <a:endParaRPr lang="en-IE"/>
          </a:p>
        </p:txBody>
      </p:sp>
    </p:spTree>
    <p:extLst>
      <p:ext uri="{BB962C8B-B14F-4D97-AF65-F5344CB8AC3E}">
        <p14:creationId xmlns:p14="http://schemas.microsoft.com/office/powerpoint/2010/main" val="3656391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24</a:t>
            </a:fld>
            <a:endParaRPr lang="en-IE"/>
          </a:p>
        </p:txBody>
      </p:sp>
    </p:spTree>
    <p:extLst>
      <p:ext uri="{BB962C8B-B14F-4D97-AF65-F5344CB8AC3E}">
        <p14:creationId xmlns:p14="http://schemas.microsoft.com/office/powerpoint/2010/main" val="12099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a:t>
            </a:fld>
            <a:endParaRPr lang="en-IE"/>
          </a:p>
        </p:txBody>
      </p:sp>
    </p:spTree>
    <p:extLst>
      <p:ext uri="{BB962C8B-B14F-4D97-AF65-F5344CB8AC3E}">
        <p14:creationId xmlns:p14="http://schemas.microsoft.com/office/powerpoint/2010/main" val="406939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Shutterstock</a:t>
            </a:r>
            <a:r>
              <a:rPr lang="en-IE" dirty="0"/>
              <a:t> image (and others at link) show how some infographics are composed.</a:t>
            </a:r>
          </a:p>
        </p:txBody>
      </p:sp>
      <p:sp>
        <p:nvSpPr>
          <p:cNvPr id="4" name="Slide Number Placeholder 3"/>
          <p:cNvSpPr>
            <a:spLocks noGrp="1"/>
          </p:cNvSpPr>
          <p:nvPr>
            <p:ph type="sldNum" sz="quarter" idx="10"/>
          </p:nvPr>
        </p:nvSpPr>
        <p:spPr/>
        <p:txBody>
          <a:bodyPr/>
          <a:lstStyle/>
          <a:p>
            <a:fld id="{779A035B-5DEA-40A1-8D08-244C86C57E36}" type="slidenum">
              <a:rPr lang="en-IE" smtClean="0"/>
              <a:t>4</a:t>
            </a:fld>
            <a:endParaRPr lang="en-IE"/>
          </a:p>
        </p:txBody>
      </p:sp>
    </p:spTree>
    <p:extLst>
      <p:ext uri="{BB962C8B-B14F-4D97-AF65-F5344CB8AC3E}">
        <p14:creationId xmlns:p14="http://schemas.microsoft.com/office/powerpoint/2010/main" val="2415743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5</a:t>
            </a:fld>
            <a:endParaRPr lang="en-IE"/>
          </a:p>
        </p:txBody>
      </p:sp>
    </p:spTree>
    <p:extLst>
      <p:ext uri="{BB962C8B-B14F-4D97-AF65-F5344CB8AC3E}">
        <p14:creationId xmlns:p14="http://schemas.microsoft.com/office/powerpoint/2010/main" val="391906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So much about composition thinking is rooted in common sense and involves a process of iteration towards what </a:t>
            </a:r>
            <a:r>
              <a:rPr lang="en-IE" b="1" u="sng" dirty="0"/>
              <a:t>feels</a:t>
            </a:r>
            <a:r>
              <a:rPr lang="en-IE" dirty="0"/>
              <a:t> like an optimum layout.</a:t>
            </a:r>
          </a:p>
        </p:txBody>
      </p:sp>
      <p:sp>
        <p:nvSpPr>
          <p:cNvPr id="4" name="Slide Number Placeholder 3"/>
          <p:cNvSpPr>
            <a:spLocks noGrp="1"/>
          </p:cNvSpPr>
          <p:nvPr>
            <p:ph type="sldNum" sz="quarter" idx="10"/>
          </p:nvPr>
        </p:nvSpPr>
        <p:spPr/>
        <p:txBody>
          <a:bodyPr/>
          <a:lstStyle/>
          <a:p>
            <a:fld id="{779A035B-5DEA-40A1-8D08-244C86C57E36}" type="slidenum">
              <a:rPr lang="en-IE" smtClean="0"/>
              <a:t>6</a:t>
            </a:fld>
            <a:endParaRPr lang="en-IE"/>
          </a:p>
        </p:txBody>
      </p:sp>
    </p:spTree>
    <p:extLst>
      <p:ext uri="{BB962C8B-B14F-4D97-AF65-F5344CB8AC3E}">
        <p14:creationId xmlns:p14="http://schemas.microsoft.com/office/powerpoint/2010/main" val="243091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Page 2: http://hea.ie/sites/default/files/hea-201516-key-factsfigures.pdf</a:t>
            </a:r>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7</a:t>
            </a:fld>
            <a:endParaRPr lang="en-IE"/>
          </a:p>
        </p:txBody>
      </p:sp>
    </p:spTree>
    <p:extLst>
      <p:ext uri="{BB962C8B-B14F-4D97-AF65-F5344CB8AC3E}">
        <p14:creationId xmlns:p14="http://schemas.microsoft.com/office/powerpoint/2010/main" val="190655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8</a:t>
            </a:fld>
            <a:endParaRPr lang="en-IE"/>
          </a:p>
        </p:txBody>
      </p:sp>
    </p:spTree>
    <p:extLst>
      <p:ext uri="{BB962C8B-B14F-4D97-AF65-F5344CB8AC3E}">
        <p14:creationId xmlns:p14="http://schemas.microsoft.com/office/powerpoint/2010/main" val="92567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9</a:t>
            </a:fld>
            <a:endParaRPr lang="en-IE"/>
          </a:p>
        </p:txBody>
      </p:sp>
    </p:spTree>
    <p:extLst>
      <p:ext uri="{BB962C8B-B14F-4D97-AF65-F5344CB8AC3E}">
        <p14:creationId xmlns:p14="http://schemas.microsoft.com/office/powerpoint/2010/main" val="1975196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06/03/2018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83345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06/03/2018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005459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06/03/2018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98216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06/03/2018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99771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F0F41B-DA27-4A73-B4FF-A1F6B66ABC96}" type="datetimeFigureOut">
              <a:rPr lang="en-IE" smtClean="0"/>
              <a:t>06/03/2018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35641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3CF0F41B-DA27-4A73-B4FF-A1F6B66ABC96}" type="datetimeFigureOut">
              <a:rPr lang="en-IE" smtClean="0"/>
              <a:t>06/03/2018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27348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3CF0F41B-DA27-4A73-B4FF-A1F6B66ABC96}" type="datetimeFigureOut">
              <a:rPr lang="en-IE" smtClean="0"/>
              <a:t>06/03/2018</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31490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3CF0F41B-DA27-4A73-B4FF-A1F6B66ABC96}" type="datetimeFigureOut">
              <a:rPr lang="en-IE" smtClean="0"/>
              <a:t>06/03/2018</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683366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F0F41B-DA27-4A73-B4FF-A1F6B66ABC96}" type="datetimeFigureOut">
              <a:rPr lang="en-IE" smtClean="0"/>
              <a:t>06/03/2018</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43499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06/03/2018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69797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06/03/2018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15705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0F41B-DA27-4A73-B4FF-A1F6B66ABC96}" type="datetimeFigureOut">
              <a:rPr lang="en-IE" smtClean="0"/>
              <a:t>06/03/2018</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20649-7533-4FB4-8F3D-9EA25AA832BF}" type="slidenum">
              <a:rPr lang="en-IE" smtClean="0"/>
              <a:t>‹#›</a:t>
            </a:fld>
            <a:endParaRPr lang="en-IE"/>
          </a:p>
        </p:txBody>
      </p:sp>
    </p:spTree>
    <p:extLst>
      <p:ext uri="{BB962C8B-B14F-4D97-AF65-F5344CB8AC3E}">
        <p14:creationId xmlns:p14="http://schemas.microsoft.com/office/powerpoint/2010/main" val="1546209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lasombra.blogs.com/la_sombra_del_asno/2013/03/kwc.html"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twitter.com/ReutersGraphics/status/382415835609853952"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shutterstock.com/image-vector/vector-infographic-composition-158891546"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hea.ie/sites/default/files/hea-201516-key-factsfigures.pdf"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youtube.com/watch?v=Np6bRGzsO9U"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77000" y="371475"/>
            <a:ext cx="5715000" cy="4286250"/>
          </a:xfrm>
          <a:prstGeom prst="rect">
            <a:avLst/>
          </a:prstGeom>
        </p:spPr>
      </p:pic>
      <p:sp>
        <p:nvSpPr>
          <p:cNvPr id="2" name="Title 1"/>
          <p:cNvSpPr>
            <a:spLocks noGrp="1"/>
          </p:cNvSpPr>
          <p:nvPr>
            <p:ph type="ctrTitle"/>
          </p:nvPr>
        </p:nvSpPr>
        <p:spPr>
          <a:xfrm>
            <a:off x="-898566" y="2452399"/>
            <a:ext cx="9144000" cy="2387600"/>
          </a:xfrm>
        </p:spPr>
        <p:txBody>
          <a:bodyPr>
            <a:normAutofit/>
          </a:bodyPr>
          <a:lstStyle/>
          <a:p>
            <a:r>
              <a:rPr lang="en-IE" dirty="0"/>
              <a:t>Data Visualization</a:t>
            </a:r>
            <a:br>
              <a:rPr lang="en-IE" dirty="0"/>
            </a:br>
            <a:r>
              <a:rPr lang="en-IE" dirty="0"/>
              <a:t>Composition</a:t>
            </a:r>
          </a:p>
        </p:txBody>
      </p:sp>
      <p:sp>
        <p:nvSpPr>
          <p:cNvPr id="3" name="Subtitle 2"/>
          <p:cNvSpPr>
            <a:spLocks noGrp="1"/>
          </p:cNvSpPr>
          <p:nvPr>
            <p:ph type="subTitle" idx="1"/>
          </p:nvPr>
        </p:nvSpPr>
        <p:spPr>
          <a:xfrm>
            <a:off x="-898566" y="5210978"/>
            <a:ext cx="9144000" cy="1376858"/>
          </a:xfrm>
        </p:spPr>
        <p:txBody>
          <a:bodyPr/>
          <a:lstStyle/>
          <a:p>
            <a:r>
              <a:rPr lang="en-IE" dirty="0"/>
              <a:t>MSc in Data Analytics</a:t>
            </a:r>
            <a:br>
              <a:rPr lang="en-IE"/>
            </a:br>
            <a:endParaRPr lang="en-IE" dirty="0"/>
          </a:p>
        </p:txBody>
      </p:sp>
    </p:spTree>
    <p:extLst>
      <p:ext uri="{BB962C8B-B14F-4D97-AF65-F5344CB8AC3E}">
        <p14:creationId xmlns:p14="http://schemas.microsoft.com/office/powerpoint/2010/main" val="21147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Chart Composition</a:t>
            </a:r>
          </a:p>
        </p:txBody>
      </p:sp>
      <p:sp>
        <p:nvSpPr>
          <p:cNvPr id="3" name="Content Placeholder 2"/>
          <p:cNvSpPr>
            <a:spLocks noGrp="1"/>
          </p:cNvSpPr>
          <p:nvPr>
            <p:ph idx="1"/>
          </p:nvPr>
        </p:nvSpPr>
        <p:spPr>
          <a:xfrm>
            <a:off x="937098" y="1787525"/>
            <a:ext cx="9121302" cy="4919950"/>
          </a:xfrm>
        </p:spPr>
        <p:txBody>
          <a:bodyPr>
            <a:normAutofit/>
          </a:bodyPr>
          <a:lstStyle/>
          <a:p>
            <a:r>
              <a:rPr lang="en-US" dirty="0"/>
              <a:t>Detailed spatial matters local to each chart</a:t>
            </a:r>
          </a:p>
          <a:p>
            <a:r>
              <a:rPr lang="en-US" dirty="0"/>
              <a:t>Optimize legibility and meaning</a:t>
            </a:r>
          </a:p>
          <a:p>
            <a:r>
              <a:rPr lang="en-US" dirty="0"/>
              <a:t>Many different components:</a:t>
            </a:r>
          </a:p>
          <a:p>
            <a:pPr lvl="1"/>
            <a:r>
              <a:rPr lang="en-US" dirty="0"/>
              <a:t>Chart size</a:t>
            </a:r>
          </a:p>
          <a:p>
            <a:pPr lvl="1"/>
            <a:r>
              <a:rPr lang="en-US" dirty="0"/>
              <a:t>Chart Scales</a:t>
            </a:r>
          </a:p>
          <a:p>
            <a:pPr lvl="1"/>
            <a:r>
              <a:rPr lang="en-US" dirty="0"/>
              <a:t>Chart orientation</a:t>
            </a:r>
          </a:p>
          <a:p>
            <a:pPr lvl="1"/>
            <a:r>
              <a:rPr lang="en-US" dirty="0"/>
              <a:t>Chart value sorting</a:t>
            </a:r>
          </a:p>
          <a:p>
            <a:pPr lvl="1"/>
            <a:endParaRPr lang="en-IE" dirty="0"/>
          </a:p>
        </p:txBody>
      </p:sp>
    </p:spTree>
    <p:extLst>
      <p:ext uri="{BB962C8B-B14F-4D97-AF65-F5344CB8AC3E}">
        <p14:creationId xmlns:p14="http://schemas.microsoft.com/office/powerpoint/2010/main" val="608652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Chart Size</a:t>
            </a:r>
          </a:p>
        </p:txBody>
      </p:sp>
      <p:sp>
        <p:nvSpPr>
          <p:cNvPr id="3" name="Content Placeholder 2"/>
          <p:cNvSpPr>
            <a:spLocks noGrp="1"/>
          </p:cNvSpPr>
          <p:nvPr>
            <p:ph idx="1"/>
          </p:nvPr>
        </p:nvSpPr>
        <p:spPr>
          <a:xfrm>
            <a:off x="937098" y="1787525"/>
            <a:ext cx="9121302" cy="4919950"/>
          </a:xfrm>
        </p:spPr>
        <p:txBody>
          <a:bodyPr>
            <a:normAutofit/>
          </a:bodyPr>
          <a:lstStyle/>
          <a:p>
            <a:r>
              <a:rPr lang="en-US" dirty="0"/>
              <a:t>Do not be afraid to shrink charts!</a:t>
            </a:r>
          </a:p>
          <a:p>
            <a:r>
              <a:rPr lang="en-US" dirty="0"/>
              <a:t>Small multiples technique</a:t>
            </a:r>
          </a:p>
          <a:p>
            <a:pPr lvl="1"/>
            <a:r>
              <a:rPr lang="en-US" dirty="0"/>
              <a:t>Same analysis for multiple </a:t>
            </a:r>
            <a:br>
              <a:rPr lang="en-US" dirty="0"/>
            </a:br>
            <a:r>
              <a:rPr lang="en-US" dirty="0"/>
              <a:t>categories/points in time</a:t>
            </a:r>
          </a:p>
          <a:p>
            <a:pPr lvl="1"/>
            <a:r>
              <a:rPr lang="en-US" dirty="0"/>
              <a:t>Viewers can efficiently </a:t>
            </a:r>
            <a:br>
              <a:rPr lang="en-US" dirty="0"/>
            </a:br>
            <a:r>
              <a:rPr lang="en-US" dirty="0"/>
              <a:t>observe overall patterns as </a:t>
            </a:r>
            <a:br>
              <a:rPr lang="en-US" dirty="0"/>
            </a:br>
            <a:r>
              <a:rPr lang="en-US" dirty="0"/>
              <a:t>well as perform a more </a:t>
            </a:r>
            <a:br>
              <a:rPr lang="en-US" dirty="0"/>
            </a:br>
            <a:r>
              <a:rPr lang="en-US" dirty="0"/>
              <a:t>detailed inspection</a:t>
            </a:r>
          </a:p>
          <a:p>
            <a:pPr lvl="1"/>
            <a:r>
              <a:rPr lang="en-US" dirty="0"/>
              <a:t>Saracens Rugby Club match </a:t>
            </a:r>
            <a:br>
              <a:rPr lang="en-US" dirty="0"/>
            </a:br>
            <a:r>
              <a:rPr lang="en-US" dirty="0"/>
              <a:t>pattern</a:t>
            </a:r>
          </a:p>
          <a:p>
            <a:r>
              <a:rPr lang="en-US" dirty="0"/>
              <a:t>Main obstacle</a:t>
            </a:r>
          </a:p>
          <a:p>
            <a:pPr lvl="1"/>
            <a:r>
              <a:rPr lang="en-US" dirty="0"/>
              <a:t>Shrinking of text</a:t>
            </a:r>
            <a:endParaRPr lang="en-IE" dirty="0"/>
          </a:p>
        </p:txBody>
      </p:sp>
      <p:pic>
        <p:nvPicPr>
          <p:cNvPr id="6" name="Picture 5"/>
          <p:cNvPicPr>
            <a:picLocks noChangeAspect="1"/>
          </p:cNvPicPr>
          <p:nvPr/>
        </p:nvPicPr>
        <p:blipFill>
          <a:blip r:embed="rId4"/>
          <a:stretch>
            <a:fillRect/>
          </a:stretch>
        </p:blipFill>
        <p:spPr>
          <a:xfrm>
            <a:off x="5220220" y="2441640"/>
            <a:ext cx="6857480" cy="4265835"/>
          </a:xfrm>
          <a:prstGeom prst="rect">
            <a:avLst/>
          </a:prstGeom>
        </p:spPr>
      </p:pic>
    </p:spTree>
    <p:extLst>
      <p:ext uri="{BB962C8B-B14F-4D97-AF65-F5344CB8AC3E}">
        <p14:creationId xmlns:p14="http://schemas.microsoft.com/office/powerpoint/2010/main" val="86204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Chart Scales</a:t>
            </a:r>
          </a:p>
        </p:txBody>
      </p:sp>
      <p:sp>
        <p:nvSpPr>
          <p:cNvPr id="3" name="Content Placeholder 2"/>
          <p:cNvSpPr>
            <a:spLocks noGrp="1"/>
          </p:cNvSpPr>
          <p:nvPr>
            <p:ph idx="1"/>
          </p:nvPr>
        </p:nvSpPr>
        <p:spPr>
          <a:xfrm>
            <a:off x="937098" y="1787525"/>
            <a:ext cx="9121302" cy="4919950"/>
          </a:xfrm>
        </p:spPr>
        <p:txBody>
          <a:bodyPr>
            <a:normAutofit/>
          </a:bodyPr>
          <a:lstStyle/>
          <a:p>
            <a:r>
              <a:rPr lang="en-US" dirty="0"/>
              <a:t>Must be meaningful</a:t>
            </a:r>
          </a:p>
          <a:p>
            <a:r>
              <a:rPr lang="en-US" dirty="0"/>
              <a:t>Astute choices around the maximum value ranges</a:t>
            </a:r>
          </a:p>
          <a:p>
            <a:r>
              <a:rPr lang="en-IE" dirty="0"/>
              <a:t>Suitable intervals for labelling and gridline guides</a:t>
            </a:r>
          </a:p>
        </p:txBody>
      </p:sp>
      <p:pic>
        <p:nvPicPr>
          <p:cNvPr id="4" name="Picture 3"/>
          <p:cNvPicPr>
            <a:picLocks noChangeAspect="1"/>
          </p:cNvPicPr>
          <p:nvPr/>
        </p:nvPicPr>
        <p:blipFill>
          <a:blip r:embed="rId4"/>
          <a:stretch>
            <a:fillRect/>
          </a:stretch>
        </p:blipFill>
        <p:spPr>
          <a:xfrm>
            <a:off x="468630" y="3343780"/>
            <a:ext cx="4446270" cy="3272255"/>
          </a:xfrm>
          <a:prstGeom prst="rect">
            <a:avLst/>
          </a:prstGeom>
        </p:spPr>
      </p:pic>
      <p:pic>
        <p:nvPicPr>
          <p:cNvPr id="6" name="Picture 5"/>
          <p:cNvPicPr>
            <a:picLocks noChangeAspect="1"/>
          </p:cNvPicPr>
          <p:nvPr/>
        </p:nvPicPr>
        <p:blipFill>
          <a:blip r:embed="rId5"/>
          <a:stretch>
            <a:fillRect/>
          </a:stretch>
        </p:blipFill>
        <p:spPr>
          <a:xfrm>
            <a:off x="6751158" y="3343780"/>
            <a:ext cx="4823460" cy="3273522"/>
          </a:xfrm>
          <a:prstGeom prst="rect">
            <a:avLst/>
          </a:prstGeom>
        </p:spPr>
      </p:pic>
      <p:sp>
        <p:nvSpPr>
          <p:cNvPr id="7" name="TextBox 6"/>
          <p:cNvSpPr txBox="1"/>
          <p:nvPr/>
        </p:nvSpPr>
        <p:spPr>
          <a:xfrm>
            <a:off x="5292090" y="4686300"/>
            <a:ext cx="788670" cy="923330"/>
          </a:xfrm>
          <a:prstGeom prst="rect">
            <a:avLst/>
          </a:prstGeom>
          <a:noFill/>
        </p:spPr>
        <p:txBody>
          <a:bodyPr wrap="square" rtlCol="0">
            <a:spAutoFit/>
          </a:bodyPr>
          <a:lstStyle/>
          <a:p>
            <a:pPr algn="ctr"/>
            <a:r>
              <a:rPr lang="en-IE" sz="5400" i="1" dirty="0"/>
              <a:t>vs</a:t>
            </a:r>
          </a:p>
        </p:txBody>
      </p:sp>
      <p:sp>
        <p:nvSpPr>
          <p:cNvPr id="8" name="Rectangle 7"/>
          <p:cNvSpPr/>
          <p:nvPr/>
        </p:nvSpPr>
        <p:spPr>
          <a:xfrm>
            <a:off x="4187456" y="6616035"/>
            <a:ext cx="2997937" cy="246221"/>
          </a:xfrm>
          <a:prstGeom prst="rect">
            <a:avLst/>
          </a:prstGeom>
        </p:spPr>
        <p:txBody>
          <a:bodyPr wrap="none">
            <a:spAutoFit/>
          </a:bodyPr>
          <a:lstStyle/>
          <a:p>
            <a:pPr algn="ctr"/>
            <a:r>
              <a:rPr lang="en-IE" sz="1000" dirty="0"/>
              <a:t>Source: https://www.chezvoila.com/blog/glass-ceiling</a:t>
            </a:r>
          </a:p>
        </p:txBody>
      </p:sp>
    </p:spTree>
    <p:extLst>
      <p:ext uri="{BB962C8B-B14F-4D97-AF65-F5344CB8AC3E}">
        <p14:creationId xmlns:p14="http://schemas.microsoft.com/office/powerpoint/2010/main" val="4057686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Poor Chart Scale Design</a:t>
            </a:r>
          </a:p>
        </p:txBody>
      </p:sp>
      <p:sp>
        <p:nvSpPr>
          <p:cNvPr id="3" name="Content Placeholder 2"/>
          <p:cNvSpPr>
            <a:spLocks noGrp="1"/>
          </p:cNvSpPr>
          <p:nvPr>
            <p:ph idx="1"/>
          </p:nvPr>
        </p:nvSpPr>
        <p:spPr>
          <a:xfrm>
            <a:off x="937098" y="1787525"/>
            <a:ext cx="3963228" cy="4919950"/>
          </a:xfrm>
        </p:spPr>
        <p:txBody>
          <a:bodyPr>
            <a:normAutofit/>
          </a:bodyPr>
          <a:lstStyle/>
          <a:p>
            <a:r>
              <a:rPr lang="en-US" dirty="0"/>
              <a:t>1,440 minutes in a day</a:t>
            </a:r>
          </a:p>
          <a:p>
            <a:r>
              <a:rPr lang="en-US" dirty="0"/>
              <a:t>Horizontal gridlines displayed at 160 minute intervals</a:t>
            </a:r>
          </a:p>
          <a:p>
            <a:r>
              <a:rPr lang="en-US" dirty="0"/>
              <a:t>Meaningless quantity of time</a:t>
            </a:r>
          </a:p>
          <a:p>
            <a:r>
              <a:rPr lang="en-US" dirty="0"/>
              <a:t>60 minutes more logical</a:t>
            </a:r>
            <a:endParaRPr lang="en-IE" dirty="0"/>
          </a:p>
        </p:txBody>
      </p:sp>
      <p:pic>
        <p:nvPicPr>
          <p:cNvPr id="4" name="Picture 3"/>
          <p:cNvPicPr>
            <a:picLocks noChangeAspect="1"/>
          </p:cNvPicPr>
          <p:nvPr/>
        </p:nvPicPr>
        <p:blipFill>
          <a:blip r:embed="rId4"/>
          <a:stretch>
            <a:fillRect/>
          </a:stretch>
        </p:blipFill>
        <p:spPr>
          <a:xfrm>
            <a:off x="5726591" y="2291373"/>
            <a:ext cx="4286250" cy="3429000"/>
          </a:xfrm>
          <a:prstGeom prst="rect">
            <a:avLst/>
          </a:prstGeom>
        </p:spPr>
      </p:pic>
      <p:sp>
        <p:nvSpPr>
          <p:cNvPr id="6" name="Rectangle 5"/>
          <p:cNvSpPr/>
          <p:nvPr/>
        </p:nvSpPr>
        <p:spPr>
          <a:xfrm>
            <a:off x="5929922" y="5720373"/>
            <a:ext cx="3879587" cy="246221"/>
          </a:xfrm>
          <a:prstGeom prst="rect">
            <a:avLst/>
          </a:prstGeom>
        </p:spPr>
        <p:txBody>
          <a:bodyPr wrap="none">
            <a:spAutoFit/>
          </a:bodyPr>
          <a:lstStyle/>
          <a:p>
            <a:pPr algn="ctr"/>
            <a:r>
              <a:rPr lang="en-IE" sz="1000" dirty="0"/>
              <a:t>Image source: https://www.pinterest.com/pin/348184614916399894/</a:t>
            </a:r>
          </a:p>
        </p:txBody>
      </p:sp>
    </p:spTree>
    <p:extLst>
      <p:ext uri="{BB962C8B-B14F-4D97-AF65-F5344CB8AC3E}">
        <p14:creationId xmlns:p14="http://schemas.microsoft.com/office/powerpoint/2010/main" val="2778264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Chart Orientation</a:t>
            </a:r>
          </a:p>
        </p:txBody>
      </p:sp>
      <p:sp>
        <p:nvSpPr>
          <p:cNvPr id="3" name="Content Placeholder 2"/>
          <p:cNvSpPr>
            <a:spLocks noGrp="1"/>
          </p:cNvSpPr>
          <p:nvPr>
            <p:ph idx="1"/>
          </p:nvPr>
        </p:nvSpPr>
        <p:spPr>
          <a:xfrm>
            <a:off x="937098" y="1787525"/>
            <a:ext cx="6102680" cy="4919950"/>
          </a:xfrm>
        </p:spPr>
        <p:txBody>
          <a:bodyPr>
            <a:normAutofit/>
          </a:bodyPr>
          <a:lstStyle/>
          <a:p>
            <a:r>
              <a:rPr lang="en-IE" dirty="0"/>
              <a:t>Primary concern</a:t>
            </a:r>
          </a:p>
          <a:p>
            <a:pPr lvl="1"/>
            <a:r>
              <a:rPr lang="en-IE" dirty="0"/>
              <a:t>Legibility of labels along the axis</a:t>
            </a:r>
          </a:p>
          <a:p>
            <a:r>
              <a:rPr lang="en-IE" dirty="0"/>
              <a:t>Avoid label clutter on x-axis </a:t>
            </a:r>
          </a:p>
          <a:p>
            <a:r>
              <a:rPr lang="en-IE" dirty="0"/>
              <a:t>Orientation 45 degrees or 90 degrees?</a:t>
            </a:r>
          </a:p>
          <a:p>
            <a:r>
              <a:rPr lang="en-IE" dirty="0"/>
              <a:t>Change orientation of entire chart</a:t>
            </a:r>
          </a:p>
          <a:p>
            <a:r>
              <a:rPr lang="en-IE" dirty="0"/>
              <a:t>“</a:t>
            </a:r>
            <a:r>
              <a:rPr lang="en-IE" i="1" dirty="0"/>
              <a:t>Stalemate</a:t>
            </a:r>
            <a:r>
              <a:rPr lang="en-IE" dirty="0"/>
              <a:t>” – a missed opportunity to display a political axis of the Left and Right through using a landscape rather than portrait layout?</a:t>
            </a:r>
          </a:p>
        </p:txBody>
      </p:sp>
      <p:pic>
        <p:nvPicPr>
          <p:cNvPr id="6" name="Picture 5"/>
          <p:cNvPicPr>
            <a:picLocks noChangeAspect="1"/>
          </p:cNvPicPr>
          <p:nvPr/>
        </p:nvPicPr>
        <p:blipFill>
          <a:blip r:embed="rId4"/>
          <a:stretch>
            <a:fillRect/>
          </a:stretch>
        </p:blipFill>
        <p:spPr>
          <a:xfrm>
            <a:off x="7623763" y="1171126"/>
            <a:ext cx="2143125" cy="5391150"/>
          </a:xfrm>
          <a:prstGeom prst="rect">
            <a:avLst/>
          </a:prstGeom>
        </p:spPr>
      </p:pic>
      <p:sp>
        <p:nvSpPr>
          <p:cNvPr id="7" name="Rectangle 6"/>
          <p:cNvSpPr/>
          <p:nvPr/>
        </p:nvSpPr>
        <p:spPr>
          <a:xfrm>
            <a:off x="7757407" y="6547482"/>
            <a:ext cx="1875835" cy="215444"/>
          </a:xfrm>
          <a:prstGeom prst="rect">
            <a:avLst/>
          </a:prstGeom>
        </p:spPr>
        <p:txBody>
          <a:bodyPr wrap="none">
            <a:spAutoFit/>
          </a:bodyPr>
          <a:lstStyle/>
          <a:p>
            <a:pPr algn="ctr"/>
            <a:r>
              <a:rPr lang="en-IE" sz="800" dirty="0"/>
              <a:t>Image source: http://twitpic.com/ccfovg</a:t>
            </a:r>
          </a:p>
        </p:txBody>
      </p:sp>
    </p:spTree>
    <p:extLst>
      <p:ext uri="{BB962C8B-B14F-4D97-AF65-F5344CB8AC3E}">
        <p14:creationId xmlns:p14="http://schemas.microsoft.com/office/powerpoint/2010/main" val="1997435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Quadrants</a:t>
            </a:r>
          </a:p>
        </p:txBody>
      </p:sp>
      <p:sp>
        <p:nvSpPr>
          <p:cNvPr id="3" name="Content Placeholder 2"/>
          <p:cNvSpPr>
            <a:spLocks noGrp="1"/>
          </p:cNvSpPr>
          <p:nvPr>
            <p:ph idx="1"/>
          </p:nvPr>
        </p:nvSpPr>
        <p:spPr>
          <a:xfrm>
            <a:off x="937098" y="1787525"/>
            <a:ext cx="5254382" cy="4919950"/>
          </a:xfrm>
        </p:spPr>
        <p:txBody>
          <a:bodyPr>
            <a:normAutofit lnSpcReduction="10000"/>
          </a:bodyPr>
          <a:lstStyle/>
          <a:p>
            <a:r>
              <a:rPr lang="en-US" dirty="0"/>
              <a:t>Image rotates the scatter plot by 45 degrees and then overlays a 2 x 2 grid which helps to guide the viewer’s interpretation by making it easier to observe which values are located in each quadrant</a:t>
            </a:r>
          </a:p>
          <a:p>
            <a:r>
              <a:rPr lang="en-US" dirty="0"/>
              <a:t>Also used to emphasize distinction between location in the top and bottom halves of the chart along the axis or popularity (essentially the primary focus of the analyst) </a:t>
            </a:r>
            <a:endParaRPr lang="en-IE" dirty="0"/>
          </a:p>
        </p:txBody>
      </p:sp>
      <p:pic>
        <p:nvPicPr>
          <p:cNvPr id="4" name="Picture 3"/>
          <p:cNvPicPr>
            <a:picLocks noChangeAspect="1"/>
          </p:cNvPicPr>
          <p:nvPr/>
        </p:nvPicPr>
        <p:blipFill>
          <a:blip r:embed="rId4"/>
          <a:stretch>
            <a:fillRect/>
          </a:stretch>
        </p:blipFill>
        <p:spPr>
          <a:xfrm>
            <a:off x="6660040" y="69123"/>
            <a:ext cx="5476875" cy="6572250"/>
          </a:xfrm>
          <a:prstGeom prst="rect">
            <a:avLst/>
          </a:prstGeom>
        </p:spPr>
      </p:pic>
      <p:sp>
        <p:nvSpPr>
          <p:cNvPr id="6" name="Rectangle 5"/>
          <p:cNvSpPr/>
          <p:nvPr/>
        </p:nvSpPr>
        <p:spPr>
          <a:xfrm>
            <a:off x="6350477" y="6639114"/>
            <a:ext cx="6096000" cy="246221"/>
          </a:xfrm>
          <a:prstGeom prst="rect">
            <a:avLst/>
          </a:prstGeom>
        </p:spPr>
        <p:txBody>
          <a:bodyPr>
            <a:spAutoFit/>
          </a:bodyPr>
          <a:lstStyle/>
          <a:p>
            <a:pPr algn="ctr"/>
            <a:r>
              <a:rPr lang="en-IE" sz="1000" dirty="0"/>
              <a:t>Image source: https://fivethirtyeight.com/datalab/kasich-could-be-the-gops-moderate-backstop/</a:t>
            </a:r>
          </a:p>
        </p:txBody>
      </p:sp>
    </p:spTree>
    <p:extLst>
      <p:ext uri="{BB962C8B-B14F-4D97-AF65-F5344CB8AC3E}">
        <p14:creationId xmlns:p14="http://schemas.microsoft.com/office/powerpoint/2010/main" val="2090802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083040" cy="1325563"/>
          </a:xfrm>
        </p:spPr>
        <p:txBody>
          <a:bodyPr/>
          <a:lstStyle/>
          <a:p>
            <a:r>
              <a:rPr lang="en-IE" dirty="0"/>
              <a:t>Chart Value Sorting</a:t>
            </a:r>
          </a:p>
        </p:txBody>
      </p:sp>
      <p:sp>
        <p:nvSpPr>
          <p:cNvPr id="3" name="Content Placeholder 2"/>
          <p:cNvSpPr>
            <a:spLocks noGrp="1"/>
          </p:cNvSpPr>
          <p:nvPr>
            <p:ph idx="1"/>
          </p:nvPr>
        </p:nvSpPr>
        <p:spPr>
          <a:xfrm>
            <a:off x="670284" y="1690688"/>
            <a:ext cx="9121302" cy="4919950"/>
          </a:xfrm>
        </p:spPr>
        <p:txBody>
          <a:bodyPr>
            <a:normAutofit/>
          </a:bodyPr>
          <a:lstStyle/>
          <a:p>
            <a:r>
              <a:rPr lang="en-US" dirty="0"/>
              <a:t>Sorting content within a </a:t>
            </a:r>
            <a:br>
              <a:rPr lang="en-US" dirty="0"/>
            </a:br>
            <a:r>
              <a:rPr lang="en-US" dirty="0"/>
              <a:t>chart is important for helping </a:t>
            </a:r>
            <a:br>
              <a:rPr lang="en-US" dirty="0"/>
            </a:br>
            <a:r>
              <a:rPr lang="en-US" dirty="0"/>
              <a:t>viewers to find and compare </a:t>
            </a:r>
            <a:br>
              <a:rPr lang="en-US" dirty="0"/>
            </a:br>
            <a:r>
              <a:rPr lang="en-US" dirty="0"/>
              <a:t>quickly the most relevant </a:t>
            </a:r>
            <a:br>
              <a:rPr lang="en-US" dirty="0"/>
            </a:br>
            <a:r>
              <a:rPr lang="en-US" dirty="0"/>
              <a:t>content</a:t>
            </a:r>
          </a:p>
          <a:p>
            <a:r>
              <a:rPr lang="en-US" dirty="0"/>
              <a:t>Short Exercise</a:t>
            </a:r>
          </a:p>
          <a:p>
            <a:pPr lvl="1"/>
            <a:r>
              <a:rPr lang="en-IE" dirty="0"/>
              <a:t>ER Wait Times Data (Moodle)</a:t>
            </a:r>
          </a:p>
          <a:p>
            <a:pPr lvl="1"/>
            <a:r>
              <a:rPr lang="en-US" dirty="0"/>
              <a:t>Tableau and/or Excel</a:t>
            </a:r>
            <a:endParaRPr lang="en-IE" dirty="0"/>
          </a:p>
        </p:txBody>
      </p:sp>
      <p:pic>
        <p:nvPicPr>
          <p:cNvPr id="4" name="Picture 3"/>
          <p:cNvPicPr>
            <a:picLocks noChangeAspect="1"/>
          </p:cNvPicPr>
          <p:nvPr/>
        </p:nvPicPr>
        <p:blipFill>
          <a:blip r:embed="rId3"/>
          <a:stretch>
            <a:fillRect/>
          </a:stretch>
        </p:blipFill>
        <p:spPr>
          <a:xfrm>
            <a:off x="5449840" y="1927952"/>
            <a:ext cx="6591786" cy="4876361"/>
          </a:xfrm>
          <a:prstGeom prst="rect">
            <a:avLst/>
          </a:prstGeom>
        </p:spPr>
      </p:pic>
      <p:pic>
        <p:nvPicPr>
          <p:cNvPr id="5" name="Picture 4"/>
          <p:cNvPicPr>
            <a:picLocks noChangeAspect="1"/>
          </p:cNvPicPr>
          <p:nvPr/>
        </p:nvPicPr>
        <p:blipFill>
          <a:blip r:embed="rId4"/>
          <a:stretch>
            <a:fillRect/>
          </a:stretch>
        </p:blipFill>
        <p:spPr>
          <a:xfrm>
            <a:off x="9623669" y="365125"/>
            <a:ext cx="2568331" cy="1926248"/>
          </a:xfrm>
          <a:prstGeom prst="rect">
            <a:avLst/>
          </a:prstGeom>
        </p:spPr>
      </p:pic>
    </p:spTree>
    <p:extLst>
      <p:ext uri="{BB962C8B-B14F-4D97-AF65-F5344CB8AC3E}">
        <p14:creationId xmlns:p14="http://schemas.microsoft.com/office/powerpoint/2010/main" val="232783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Influencing Factors and Considerations</a:t>
            </a:r>
          </a:p>
        </p:txBody>
      </p:sp>
      <p:sp>
        <p:nvSpPr>
          <p:cNvPr id="3" name="Content Placeholder 2"/>
          <p:cNvSpPr>
            <a:spLocks noGrp="1"/>
          </p:cNvSpPr>
          <p:nvPr>
            <p:ph idx="1"/>
          </p:nvPr>
        </p:nvSpPr>
        <p:spPr>
          <a:xfrm>
            <a:off x="884832" y="1777696"/>
            <a:ext cx="4799872" cy="4919950"/>
          </a:xfrm>
        </p:spPr>
        <p:txBody>
          <a:bodyPr>
            <a:normAutofit/>
          </a:bodyPr>
          <a:lstStyle/>
          <a:p>
            <a:r>
              <a:rPr lang="en-US" dirty="0"/>
              <a:t>Specific factors to keep in mind</a:t>
            </a:r>
          </a:p>
          <a:p>
            <a:pPr lvl="1"/>
            <a:r>
              <a:rPr lang="en-US" dirty="0"/>
              <a:t>Format</a:t>
            </a:r>
          </a:p>
          <a:p>
            <a:pPr lvl="1"/>
            <a:r>
              <a:rPr lang="en-US" dirty="0"/>
              <a:t>Data examination</a:t>
            </a:r>
          </a:p>
          <a:p>
            <a:pPr lvl="2"/>
            <a:r>
              <a:rPr lang="en-US" dirty="0"/>
              <a:t>Spatial consequence</a:t>
            </a:r>
          </a:p>
          <a:p>
            <a:pPr lvl="1"/>
            <a:r>
              <a:rPr lang="en-US" dirty="0"/>
              <a:t>Angles</a:t>
            </a:r>
          </a:p>
          <a:p>
            <a:pPr lvl="1"/>
            <a:r>
              <a:rPr lang="en-US" dirty="0"/>
              <a:t>Chart type choice</a:t>
            </a:r>
          </a:p>
          <a:p>
            <a:pPr lvl="2"/>
            <a:r>
              <a:rPr lang="en-US" dirty="0"/>
              <a:t>Different charts have different spatial consequences</a:t>
            </a:r>
          </a:p>
          <a:p>
            <a:pPr lvl="2"/>
            <a:r>
              <a:rPr lang="en-US" dirty="0"/>
              <a:t>See chart selection tool in Lecture #2</a:t>
            </a:r>
          </a:p>
          <a:p>
            <a:pPr marL="457200" lvl="1" indent="0">
              <a:buNone/>
            </a:pPr>
            <a:endParaRPr lang="en-IE" dirty="0"/>
          </a:p>
        </p:txBody>
      </p:sp>
      <p:sp>
        <p:nvSpPr>
          <p:cNvPr id="4" name="Right Arrow 3"/>
          <p:cNvSpPr/>
          <p:nvPr/>
        </p:nvSpPr>
        <p:spPr>
          <a:xfrm>
            <a:off x="4527902" y="3354530"/>
            <a:ext cx="771212" cy="506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6" name="Picture 5"/>
          <p:cNvPicPr>
            <a:picLocks noChangeAspect="1"/>
          </p:cNvPicPr>
          <p:nvPr/>
        </p:nvPicPr>
        <p:blipFill>
          <a:blip r:embed="rId4"/>
          <a:stretch>
            <a:fillRect/>
          </a:stretch>
        </p:blipFill>
        <p:spPr>
          <a:xfrm>
            <a:off x="5445483" y="2150152"/>
            <a:ext cx="6117747" cy="4012328"/>
          </a:xfrm>
          <a:prstGeom prst="rect">
            <a:avLst/>
          </a:prstGeom>
        </p:spPr>
      </p:pic>
      <p:sp>
        <p:nvSpPr>
          <p:cNvPr id="7" name="Rectangle 6"/>
          <p:cNvSpPr/>
          <p:nvPr/>
        </p:nvSpPr>
        <p:spPr>
          <a:xfrm>
            <a:off x="5555652" y="6288715"/>
            <a:ext cx="6096000" cy="246221"/>
          </a:xfrm>
          <a:prstGeom prst="rect">
            <a:avLst/>
          </a:prstGeom>
        </p:spPr>
        <p:txBody>
          <a:bodyPr>
            <a:spAutoFit/>
          </a:bodyPr>
          <a:lstStyle/>
          <a:p>
            <a:pPr algn="ctr"/>
            <a:r>
              <a:rPr lang="en-IE" sz="1000" dirty="0"/>
              <a:t>Table Source: https://www.dropbox.com/s/sjgee0emi02h4lk/10.15.TableWidth.png?dl=0</a:t>
            </a:r>
          </a:p>
        </p:txBody>
      </p:sp>
    </p:spTree>
    <p:extLst>
      <p:ext uri="{BB962C8B-B14F-4D97-AF65-F5344CB8AC3E}">
        <p14:creationId xmlns:p14="http://schemas.microsoft.com/office/powerpoint/2010/main" val="3751515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Good Design (Andy Kirk, 2016)</a:t>
            </a:r>
          </a:p>
        </p:txBody>
      </p:sp>
      <p:sp>
        <p:nvSpPr>
          <p:cNvPr id="3" name="Content Placeholder 2"/>
          <p:cNvSpPr>
            <a:spLocks noGrp="1"/>
          </p:cNvSpPr>
          <p:nvPr>
            <p:ph idx="1"/>
          </p:nvPr>
        </p:nvSpPr>
        <p:spPr>
          <a:xfrm>
            <a:off x="838200" y="1825625"/>
            <a:ext cx="8047892" cy="4351338"/>
          </a:xfrm>
        </p:spPr>
        <p:txBody>
          <a:bodyPr>
            <a:normAutofit/>
          </a:bodyPr>
          <a:lstStyle/>
          <a:p>
            <a:r>
              <a:rPr lang="en-US" sz="4000" dirty="0"/>
              <a:t>The Three Principles of Good Visualization Design</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4" name="Rounded Rectangle 3"/>
          <p:cNvSpPr/>
          <p:nvPr/>
        </p:nvSpPr>
        <p:spPr>
          <a:xfrm>
            <a:off x="1371600" y="3832698"/>
            <a:ext cx="2568102" cy="141051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1</a:t>
            </a:r>
          </a:p>
          <a:p>
            <a:pPr algn="ctr"/>
            <a:endParaRPr lang="en-IE" dirty="0"/>
          </a:p>
          <a:p>
            <a:pPr algn="ctr"/>
            <a:r>
              <a:rPr lang="en-IE" dirty="0"/>
              <a:t>Good data visualization is </a:t>
            </a:r>
            <a:r>
              <a:rPr lang="en-IE" b="1" dirty="0"/>
              <a:t>TRUSTWORTHY</a:t>
            </a:r>
            <a:endParaRPr lang="en-IE" dirty="0"/>
          </a:p>
        </p:txBody>
      </p:sp>
      <p:sp>
        <p:nvSpPr>
          <p:cNvPr id="6" name="Rounded Rectangle 5"/>
          <p:cNvSpPr/>
          <p:nvPr/>
        </p:nvSpPr>
        <p:spPr>
          <a:xfrm>
            <a:off x="4763310" y="3832698"/>
            <a:ext cx="2568102" cy="14105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2</a:t>
            </a:r>
          </a:p>
          <a:p>
            <a:pPr algn="ctr"/>
            <a:endParaRPr lang="en-IE" dirty="0"/>
          </a:p>
          <a:p>
            <a:pPr algn="ctr"/>
            <a:r>
              <a:rPr lang="en-IE" dirty="0"/>
              <a:t>Good data visualization is </a:t>
            </a:r>
            <a:r>
              <a:rPr lang="en-IE" b="1" dirty="0"/>
              <a:t>ACCESSIBLE</a:t>
            </a:r>
            <a:endParaRPr lang="en-IE" dirty="0"/>
          </a:p>
        </p:txBody>
      </p:sp>
      <p:sp>
        <p:nvSpPr>
          <p:cNvPr id="7" name="Rounded Rectangle 6"/>
          <p:cNvSpPr/>
          <p:nvPr/>
        </p:nvSpPr>
        <p:spPr>
          <a:xfrm>
            <a:off x="8188943" y="3832698"/>
            <a:ext cx="2568102" cy="141051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3</a:t>
            </a:r>
          </a:p>
          <a:p>
            <a:pPr algn="ctr"/>
            <a:endParaRPr lang="en-IE" dirty="0"/>
          </a:p>
          <a:p>
            <a:pPr algn="ctr"/>
            <a:r>
              <a:rPr lang="en-IE" dirty="0"/>
              <a:t>Good data visualization is </a:t>
            </a:r>
            <a:r>
              <a:rPr lang="en-IE" b="1" dirty="0"/>
              <a:t>ELEGANT</a:t>
            </a:r>
            <a:endParaRPr lang="en-IE" dirty="0"/>
          </a:p>
        </p:txBody>
      </p:sp>
    </p:spTree>
    <p:extLst>
      <p:ext uri="{BB962C8B-B14F-4D97-AF65-F5344CB8AC3E}">
        <p14:creationId xmlns:p14="http://schemas.microsoft.com/office/powerpoint/2010/main" val="371892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Trustworthy</a:t>
            </a:r>
          </a:p>
        </p:txBody>
      </p:sp>
      <p:sp>
        <p:nvSpPr>
          <p:cNvPr id="3" name="Content Placeholder 2"/>
          <p:cNvSpPr>
            <a:spLocks noGrp="1"/>
          </p:cNvSpPr>
          <p:nvPr>
            <p:ph idx="1"/>
          </p:nvPr>
        </p:nvSpPr>
        <p:spPr>
          <a:xfrm>
            <a:off x="937098" y="2049137"/>
            <a:ext cx="9121302" cy="4658338"/>
          </a:xfrm>
        </p:spPr>
        <p:txBody>
          <a:bodyPr>
            <a:normAutofit lnSpcReduction="10000"/>
          </a:bodyPr>
          <a:lstStyle/>
          <a:p>
            <a:r>
              <a:rPr lang="en-US" dirty="0"/>
              <a:t>Decisions about chart scales concern:</a:t>
            </a:r>
          </a:p>
          <a:p>
            <a:pPr lvl="1"/>
            <a:r>
              <a:rPr lang="en-US" dirty="0"/>
              <a:t>Maximum</a:t>
            </a:r>
          </a:p>
          <a:p>
            <a:pPr lvl="1"/>
            <a:r>
              <a:rPr lang="en-US" dirty="0"/>
              <a:t>Minimum</a:t>
            </a:r>
          </a:p>
          <a:p>
            <a:pPr lvl="1"/>
            <a:r>
              <a:rPr lang="en-US" dirty="0"/>
              <a:t>Interval choices</a:t>
            </a:r>
          </a:p>
          <a:p>
            <a:r>
              <a:rPr lang="en-US" dirty="0"/>
              <a:t>Ensure integrity as </a:t>
            </a:r>
            <a:br>
              <a:rPr lang="en-US" dirty="0"/>
            </a:br>
            <a:r>
              <a:rPr lang="en-US" dirty="0"/>
              <a:t>well as optimize </a:t>
            </a:r>
            <a:br>
              <a:rPr lang="en-US" dirty="0"/>
            </a:br>
            <a:r>
              <a:rPr lang="en-US" dirty="0"/>
              <a:t>readability</a:t>
            </a:r>
          </a:p>
          <a:p>
            <a:r>
              <a:rPr lang="en-US" dirty="0"/>
              <a:t>“Origin” needs to </a:t>
            </a:r>
            <a:br>
              <a:rPr lang="en-US" dirty="0"/>
            </a:br>
            <a:r>
              <a:rPr lang="en-US" dirty="0"/>
              <a:t>be zero</a:t>
            </a:r>
            <a:endParaRPr lang="en-IE" dirty="0"/>
          </a:p>
          <a:p>
            <a:r>
              <a:rPr lang="en-IE" dirty="0"/>
              <a:t>Show</a:t>
            </a:r>
          </a:p>
          <a:p>
            <a:pPr lvl="1"/>
            <a:r>
              <a:rPr lang="en-IE" dirty="0"/>
              <a:t>True size</a:t>
            </a:r>
          </a:p>
          <a:p>
            <a:pPr lvl="1"/>
            <a:r>
              <a:rPr lang="en-IE" dirty="0"/>
              <a:t>Full size</a:t>
            </a:r>
            <a:endParaRPr lang="en-US" dirty="0"/>
          </a:p>
        </p:txBody>
      </p:sp>
      <p:sp>
        <p:nvSpPr>
          <p:cNvPr id="6" name="Rounded Rectangle 5"/>
          <p:cNvSpPr/>
          <p:nvPr/>
        </p:nvSpPr>
        <p:spPr>
          <a:xfrm>
            <a:off x="6068858" y="322651"/>
            <a:ext cx="2568102" cy="141051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1</a:t>
            </a:r>
          </a:p>
          <a:p>
            <a:pPr algn="ctr"/>
            <a:endParaRPr lang="en-IE" dirty="0"/>
          </a:p>
          <a:p>
            <a:pPr algn="ctr"/>
            <a:r>
              <a:rPr lang="en-IE" dirty="0"/>
              <a:t>Good data visualization is </a:t>
            </a:r>
            <a:r>
              <a:rPr lang="en-IE" b="1" dirty="0"/>
              <a:t>TRUSTWORTHY</a:t>
            </a:r>
            <a:endParaRPr lang="en-IE" dirty="0"/>
          </a:p>
        </p:txBody>
      </p:sp>
      <p:pic>
        <p:nvPicPr>
          <p:cNvPr id="4" name="Picture 3"/>
          <p:cNvPicPr>
            <a:picLocks noChangeAspect="1"/>
          </p:cNvPicPr>
          <p:nvPr/>
        </p:nvPicPr>
        <p:blipFill>
          <a:blip r:embed="rId4"/>
          <a:stretch>
            <a:fillRect/>
          </a:stretch>
        </p:blipFill>
        <p:spPr>
          <a:xfrm>
            <a:off x="4104216" y="2834873"/>
            <a:ext cx="8087784" cy="3242222"/>
          </a:xfrm>
          <a:prstGeom prst="rect">
            <a:avLst/>
          </a:prstGeom>
        </p:spPr>
      </p:pic>
      <p:sp>
        <p:nvSpPr>
          <p:cNvPr id="7" name="Rectangle 6"/>
          <p:cNvSpPr/>
          <p:nvPr/>
        </p:nvSpPr>
        <p:spPr>
          <a:xfrm>
            <a:off x="5100108" y="6189323"/>
            <a:ext cx="6096000" cy="246221"/>
          </a:xfrm>
          <a:prstGeom prst="rect">
            <a:avLst/>
          </a:prstGeom>
        </p:spPr>
        <p:txBody>
          <a:bodyPr>
            <a:spAutoFit/>
          </a:bodyPr>
          <a:lstStyle/>
          <a:p>
            <a:pPr algn="ctr"/>
            <a:r>
              <a:rPr lang="en-IE" sz="1000" dirty="0"/>
              <a:t>Image source: https://www.dropbox.com/s/hmnwrapkrl7leyy/10.17.Truncation.png?dl=0</a:t>
            </a:r>
          </a:p>
        </p:txBody>
      </p:sp>
    </p:spTree>
    <p:extLst>
      <p:ext uri="{BB962C8B-B14F-4D97-AF65-F5344CB8AC3E}">
        <p14:creationId xmlns:p14="http://schemas.microsoft.com/office/powerpoint/2010/main" val="1859543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Kowloon Walled City</a:t>
            </a:r>
          </a:p>
        </p:txBody>
      </p:sp>
      <p:sp>
        <p:nvSpPr>
          <p:cNvPr id="3" name="Content Placeholder 2"/>
          <p:cNvSpPr>
            <a:spLocks noGrp="1"/>
          </p:cNvSpPr>
          <p:nvPr>
            <p:ph idx="1"/>
          </p:nvPr>
        </p:nvSpPr>
        <p:spPr>
          <a:xfrm>
            <a:off x="937098" y="1787525"/>
            <a:ext cx="6023772" cy="4919950"/>
          </a:xfrm>
        </p:spPr>
        <p:txBody>
          <a:bodyPr>
            <a:normAutofit fontScale="92500" lnSpcReduction="10000"/>
          </a:bodyPr>
          <a:lstStyle/>
          <a:p>
            <a:r>
              <a:rPr lang="en-IE" dirty="0"/>
              <a:t>Clear visual hierarchy across design</a:t>
            </a:r>
          </a:p>
          <a:p>
            <a:r>
              <a:rPr lang="en-IE" dirty="0"/>
              <a:t>There is a primary focal point of the main subject “cutaway” illustration in the centre with a small thumbnail for orientation</a:t>
            </a:r>
          </a:p>
          <a:p>
            <a:r>
              <a:rPr lang="en-IE" dirty="0"/>
              <a:t>At the bottom there are small supplementary illustrations to provide further information</a:t>
            </a:r>
          </a:p>
          <a:p>
            <a:r>
              <a:rPr lang="en-IE" dirty="0"/>
              <a:t>It is clear through their relative placement at the bottom of the page, and their more diminutive stature, that they are somewhat incidental import compared with the main detail in the centre</a:t>
            </a:r>
          </a:p>
        </p:txBody>
      </p:sp>
      <p:pic>
        <p:nvPicPr>
          <p:cNvPr id="7" name="Picture 6"/>
          <p:cNvPicPr>
            <a:picLocks noChangeAspect="1"/>
          </p:cNvPicPr>
          <p:nvPr/>
        </p:nvPicPr>
        <p:blipFill>
          <a:blip r:embed="rId4"/>
          <a:stretch>
            <a:fillRect/>
          </a:stretch>
        </p:blipFill>
        <p:spPr>
          <a:xfrm>
            <a:off x="7499978" y="-283095"/>
            <a:ext cx="4501522" cy="7323975"/>
          </a:xfrm>
          <a:prstGeom prst="rect">
            <a:avLst/>
          </a:prstGeom>
        </p:spPr>
      </p:pic>
      <p:sp>
        <p:nvSpPr>
          <p:cNvPr id="8" name="Rectangle 7"/>
          <p:cNvSpPr/>
          <p:nvPr/>
        </p:nvSpPr>
        <p:spPr>
          <a:xfrm>
            <a:off x="2998470" y="6611779"/>
            <a:ext cx="6096000" cy="400110"/>
          </a:xfrm>
          <a:prstGeom prst="rect">
            <a:avLst/>
          </a:prstGeom>
        </p:spPr>
        <p:txBody>
          <a:bodyPr>
            <a:spAutoFit/>
          </a:bodyPr>
          <a:lstStyle/>
          <a:p>
            <a:r>
              <a:rPr lang="en-IE" sz="1000" dirty="0"/>
              <a:t>Image Source: </a:t>
            </a:r>
            <a:r>
              <a:rPr lang="en-IE" sz="1000" dirty="0">
                <a:hlinkClick r:id="rId5"/>
              </a:rPr>
              <a:t>http://lasombra.blogs.com/la_sombra_del_asno/2013/03/kwc.html</a:t>
            </a:r>
            <a:endParaRPr lang="en-IE" sz="1000" dirty="0"/>
          </a:p>
          <a:p>
            <a:endParaRPr lang="en-IE" sz="1000" dirty="0"/>
          </a:p>
        </p:txBody>
      </p:sp>
    </p:spTree>
    <p:extLst>
      <p:ext uri="{BB962C8B-B14F-4D97-AF65-F5344CB8AC3E}">
        <p14:creationId xmlns:p14="http://schemas.microsoft.com/office/powerpoint/2010/main" val="50013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Trustworthy</a:t>
            </a:r>
          </a:p>
        </p:txBody>
      </p:sp>
      <p:sp>
        <p:nvSpPr>
          <p:cNvPr id="3" name="Content Placeholder 2"/>
          <p:cNvSpPr>
            <a:spLocks noGrp="1"/>
          </p:cNvSpPr>
          <p:nvPr>
            <p:ph idx="1"/>
          </p:nvPr>
        </p:nvSpPr>
        <p:spPr>
          <a:xfrm>
            <a:off x="937098" y="2049137"/>
            <a:ext cx="9121302" cy="4658338"/>
          </a:xfrm>
        </p:spPr>
        <p:txBody>
          <a:bodyPr>
            <a:normAutofit/>
          </a:bodyPr>
          <a:lstStyle/>
          <a:p>
            <a:r>
              <a:rPr lang="en-IE" dirty="0"/>
              <a:t>Exceptions to “Origin” rule:</a:t>
            </a:r>
          </a:p>
          <a:p>
            <a:pPr lvl="1"/>
            <a:r>
              <a:rPr lang="en-IE" dirty="0"/>
              <a:t>100m record times</a:t>
            </a:r>
          </a:p>
          <a:p>
            <a:pPr lvl="1"/>
            <a:r>
              <a:rPr lang="en-IE" dirty="0"/>
              <a:t>Will anyone ever </a:t>
            </a:r>
            <a:br>
              <a:rPr lang="en-IE" dirty="0"/>
            </a:br>
            <a:r>
              <a:rPr lang="en-IE" dirty="0"/>
              <a:t>run 100m in zero </a:t>
            </a:r>
            <a:br>
              <a:rPr lang="en-IE" dirty="0"/>
            </a:br>
            <a:r>
              <a:rPr lang="en-IE" dirty="0"/>
              <a:t>seconds?</a:t>
            </a:r>
            <a:endParaRPr lang="en-US" dirty="0"/>
          </a:p>
        </p:txBody>
      </p:sp>
      <p:sp>
        <p:nvSpPr>
          <p:cNvPr id="6" name="Rounded Rectangle 5"/>
          <p:cNvSpPr/>
          <p:nvPr/>
        </p:nvSpPr>
        <p:spPr>
          <a:xfrm>
            <a:off x="6068858" y="322651"/>
            <a:ext cx="2568102" cy="141051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1</a:t>
            </a:r>
          </a:p>
          <a:p>
            <a:pPr algn="ctr"/>
            <a:endParaRPr lang="en-IE" dirty="0"/>
          </a:p>
          <a:p>
            <a:pPr algn="ctr"/>
            <a:r>
              <a:rPr lang="en-IE" dirty="0"/>
              <a:t>Good data visualization is </a:t>
            </a:r>
            <a:r>
              <a:rPr lang="en-IE" b="1" dirty="0"/>
              <a:t>TRUSTWORTHY</a:t>
            </a:r>
            <a:endParaRPr lang="en-IE" dirty="0"/>
          </a:p>
        </p:txBody>
      </p:sp>
      <p:pic>
        <p:nvPicPr>
          <p:cNvPr id="8" name="Picture 7"/>
          <p:cNvPicPr>
            <a:picLocks noChangeAspect="1"/>
          </p:cNvPicPr>
          <p:nvPr/>
        </p:nvPicPr>
        <p:blipFill>
          <a:blip r:embed="rId4"/>
          <a:stretch>
            <a:fillRect/>
          </a:stretch>
        </p:blipFill>
        <p:spPr>
          <a:xfrm>
            <a:off x="4529482" y="2831334"/>
            <a:ext cx="6892516" cy="6892516"/>
          </a:xfrm>
          <a:prstGeom prst="rect">
            <a:avLst/>
          </a:prstGeom>
        </p:spPr>
      </p:pic>
      <p:sp>
        <p:nvSpPr>
          <p:cNvPr id="9" name="Rectangle 8"/>
          <p:cNvSpPr/>
          <p:nvPr/>
        </p:nvSpPr>
        <p:spPr>
          <a:xfrm>
            <a:off x="-1566518" y="6584364"/>
            <a:ext cx="6096000" cy="246221"/>
          </a:xfrm>
          <a:prstGeom prst="rect">
            <a:avLst/>
          </a:prstGeom>
        </p:spPr>
        <p:txBody>
          <a:bodyPr>
            <a:spAutoFit/>
          </a:bodyPr>
          <a:lstStyle/>
          <a:p>
            <a:pPr algn="r"/>
            <a:r>
              <a:rPr lang="en-IE" sz="1000" dirty="0"/>
              <a:t>Image source: </a:t>
            </a:r>
            <a:r>
              <a:rPr lang="en-IE" sz="1000" dirty="0">
                <a:hlinkClick r:id="rId5"/>
              </a:rPr>
              <a:t>Twitter</a:t>
            </a:r>
            <a:r>
              <a:rPr lang="en-IE" sz="1000" dirty="0"/>
              <a:t>.</a:t>
            </a:r>
          </a:p>
        </p:txBody>
      </p:sp>
    </p:spTree>
    <p:extLst>
      <p:ext uri="{BB962C8B-B14F-4D97-AF65-F5344CB8AC3E}">
        <p14:creationId xmlns:p14="http://schemas.microsoft.com/office/powerpoint/2010/main" val="1360494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Accessible</a:t>
            </a:r>
          </a:p>
        </p:txBody>
      </p:sp>
      <p:sp>
        <p:nvSpPr>
          <p:cNvPr id="3" name="Content Placeholder 2"/>
          <p:cNvSpPr>
            <a:spLocks noGrp="1"/>
          </p:cNvSpPr>
          <p:nvPr>
            <p:ph idx="1"/>
          </p:nvPr>
        </p:nvSpPr>
        <p:spPr>
          <a:xfrm>
            <a:off x="937098" y="1787525"/>
            <a:ext cx="6565389" cy="4919950"/>
          </a:xfrm>
        </p:spPr>
        <p:txBody>
          <a:bodyPr>
            <a:normAutofit/>
          </a:bodyPr>
          <a:lstStyle/>
          <a:p>
            <a:r>
              <a:rPr lang="en-US" dirty="0"/>
              <a:t>Good design is unobtrusive</a:t>
            </a:r>
          </a:p>
          <a:p>
            <a:r>
              <a:rPr lang="en-US" dirty="0"/>
              <a:t>Avoid flicking between pages or interactively generated views</a:t>
            </a:r>
          </a:p>
          <a:p>
            <a:pPr lvl="1"/>
            <a:r>
              <a:rPr lang="en-US" dirty="0"/>
              <a:t>Viewers have to try to store one view in their mind</a:t>
            </a:r>
          </a:p>
          <a:p>
            <a:pPr lvl="1"/>
            <a:r>
              <a:rPr lang="en-US" dirty="0"/>
              <a:t>Mentally compare that against live view</a:t>
            </a:r>
          </a:p>
          <a:p>
            <a:pPr lvl="1"/>
            <a:r>
              <a:rPr lang="en-US" dirty="0"/>
              <a:t>Too hard and too likely to fail</a:t>
            </a:r>
          </a:p>
          <a:p>
            <a:r>
              <a:rPr lang="en-US" dirty="0"/>
              <a:t>Direct comparison?</a:t>
            </a:r>
          </a:p>
          <a:p>
            <a:pPr lvl="1"/>
            <a:r>
              <a:rPr lang="en-IE" dirty="0"/>
              <a:t>Proximity</a:t>
            </a:r>
          </a:p>
          <a:p>
            <a:pPr lvl="1"/>
            <a:r>
              <a:rPr lang="en-IE" dirty="0"/>
              <a:t>Alignment</a:t>
            </a:r>
          </a:p>
        </p:txBody>
      </p:sp>
      <p:sp>
        <p:nvSpPr>
          <p:cNvPr id="6" name="Rounded Rectangle 5"/>
          <p:cNvSpPr/>
          <p:nvPr/>
        </p:nvSpPr>
        <p:spPr>
          <a:xfrm>
            <a:off x="6360756" y="322651"/>
            <a:ext cx="2568102" cy="14105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2</a:t>
            </a:r>
          </a:p>
          <a:p>
            <a:pPr algn="ctr"/>
            <a:endParaRPr lang="en-IE" dirty="0"/>
          </a:p>
          <a:p>
            <a:pPr algn="ctr"/>
            <a:r>
              <a:rPr lang="en-IE" dirty="0"/>
              <a:t>Good data visualization is </a:t>
            </a:r>
            <a:r>
              <a:rPr lang="en-IE" b="1" dirty="0"/>
              <a:t>ACCESSIBLE</a:t>
            </a:r>
            <a:endParaRPr lang="en-IE" dirty="0"/>
          </a:p>
        </p:txBody>
      </p:sp>
      <p:pic>
        <p:nvPicPr>
          <p:cNvPr id="5122" name="Picture 2" descr="http://cforapidfire.typepad.com/.a/6a01538e44a6c4970b016767ea931a970b-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4807" y="4143374"/>
            <a:ext cx="5553075" cy="27146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51393" y="6685573"/>
            <a:ext cx="6096000" cy="215444"/>
          </a:xfrm>
          <a:prstGeom prst="rect">
            <a:avLst/>
          </a:prstGeom>
        </p:spPr>
        <p:txBody>
          <a:bodyPr>
            <a:spAutoFit/>
          </a:bodyPr>
          <a:lstStyle/>
          <a:p>
            <a:pPr algn="r"/>
            <a:r>
              <a:rPr lang="en-IE" sz="800" dirty="0"/>
              <a:t>Image source: http://cforapidfire.typepad.com/cfo-rapid-fire/2012/06/we-are-drowning-in-data-toss-us-an-analytic-life-preserver.html</a:t>
            </a:r>
          </a:p>
        </p:txBody>
      </p:sp>
    </p:spTree>
    <p:extLst>
      <p:ext uri="{BB962C8B-B14F-4D97-AF65-F5344CB8AC3E}">
        <p14:creationId xmlns:p14="http://schemas.microsoft.com/office/powerpoint/2010/main" val="1552675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Elegant</a:t>
            </a:r>
          </a:p>
        </p:txBody>
      </p:sp>
      <p:sp>
        <p:nvSpPr>
          <p:cNvPr id="6" name="Rounded Rectangle 5"/>
          <p:cNvSpPr/>
          <p:nvPr/>
        </p:nvSpPr>
        <p:spPr>
          <a:xfrm>
            <a:off x="5497749" y="322651"/>
            <a:ext cx="2568102" cy="141051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3</a:t>
            </a:r>
          </a:p>
          <a:p>
            <a:pPr algn="ctr"/>
            <a:endParaRPr lang="en-IE" dirty="0"/>
          </a:p>
          <a:p>
            <a:pPr algn="ctr"/>
            <a:r>
              <a:rPr lang="en-IE" dirty="0"/>
              <a:t>Good data visualization is </a:t>
            </a:r>
            <a:r>
              <a:rPr lang="en-IE" b="1" dirty="0"/>
              <a:t>ELEGANT</a:t>
            </a:r>
            <a:endParaRPr lang="en-IE" dirty="0"/>
          </a:p>
        </p:txBody>
      </p:sp>
      <p:pic>
        <p:nvPicPr>
          <p:cNvPr id="4" name="Picture 3"/>
          <p:cNvPicPr>
            <a:picLocks noChangeAspect="1"/>
          </p:cNvPicPr>
          <p:nvPr/>
        </p:nvPicPr>
        <p:blipFill>
          <a:blip r:embed="rId4"/>
          <a:stretch>
            <a:fillRect/>
          </a:stretch>
        </p:blipFill>
        <p:spPr>
          <a:xfrm>
            <a:off x="192288" y="1328249"/>
            <a:ext cx="4148358" cy="5489660"/>
          </a:xfrm>
          <a:prstGeom prst="rect">
            <a:avLst/>
          </a:prstGeom>
        </p:spPr>
      </p:pic>
      <p:sp>
        <p:nvSpPr>
          <p:cNvPr id="7" name="Rectangle 6"/>
          <p:cNvSpPr/>
          <p:nvPr/>
        </p:nvSpPr>
        <p:spPr>
          <a:xfrm>
            <a:off x="5017851" y="2202473"/>
            <a:ext cx="6096000" cy="3970318"/>
          </a:xfrm>
          <a:prstGeom prst="rect">
            <a:avLst/>
          </a:prstGeom>
        </p:spPr>
        <p:txBody>
          <a:bodyPr>
            <a:spAutoFit/>
          </a:bodyPr>
          <a:lstStyle/>
          <a:p>
            <a:r>
              <a:rPr lang="en-US" i="1" dirty="0"/>
              <a:t>“When it comes to data visualizations, I'm obsessed with alignments. Sloppy label placement on final files causes my confidence in the designer to flag. What other details haven't been given full attention? Has the data been handled sloppily as well? Not to mention, I then have to then spend more time cleaning up the files and preparing them for press, during the busiest time of the deadline cycle — as the full issue is barreling towards transmittal to the printer. </a:t>
            </a:r>
          </a:p>
          <a:p>
            <a:endParaRPr lang="en-US" i="1" dirty="0"/>
          </a:p>
          <a:p>
            <a:r>
              <a:rPr lang="en-US" i="1" dirty="0"/>
              <a:t>On the flip side, clean, layered and </a:t>
            </a:r>
            <a:br>
              <a:rPr lang="en-US" i="1" dirty="0"/>
            </a:br>
            <a:r>
              <a:rPr lang="en-US" i="1" dirty="0"/>
              <a:t>logically built final files are a thing </a:t>
            </a:r>
            <a:br>
              <a:rPr lang="en-US" i="1" dirty="0"/>
            </a:br>
            <a:r>
              <a:rPr lang="en-US" i="1" dirty="0"/>
              <a:t>of beauty….and my confidence in </a:t>
            </a:r>
            <a:br>
              <a:rPr lang="en-US" i="1" dirty="0"/>
            </a:br>
            <a:r>
              <a:rPr lang="en-US" i="1" dirty="0"/>
              <a:t>the designer, and their attention to </a:t>
            </a:r>
            <a:br>
              <a:rPr lang="en-US" i="1" dirty="0"/>
            </a:br>
            <a:r>
              <a:rPr lang="en-US" i="1" dirty="0"/>
              <a:t>detail, soars.”</a:t>
            </a:r>
            <a:endParaRPr lang="en-IE" i="1" dirty="0"/>
          </a:p>
        </p:txBody>
      </p:sp>
      <p:pic>
        <p:nvPicPr>
          <p:cNvPr id="8" name="Picture 7"/>
          <p:cNvPicPr>
            <a:picLocks noChangeAspect="1"/>
          </p:cNvPicPr>
          <p:nvPr/>
        </p:nvPicPr>
        <p:blipFill>
          <a:blip r:embed="rId5"/>
          <a:stretch>
            <a:fillRect/>
          </a:stretch>
        </p:blipFill>
        <p:spPr>
          <a:xfrm>
            <a:off x="9197218" y="4475652"/>
            <a:ext cx="1916633" cy="1916633"/>
          </a:xfrm>
          <a:prstGeom prst="rect">
            <a:avLst/>
          </a:prstGeom>
        </p:spPr>
      </p:pic>
      <p:sp>
        <p:nvSpPr>
          <p:cNvPr id="9" name="Rectangle 8"/>
          <p:cNvSpPr/>
          <p:nvPr/>
        </p:nvSpPr>
        <p:spPr>
          <a:xfrm>
            <a:off x="9728460" y="6392285"/>
            <a:ext cx="1114408" cy="246221"/>
          </a:xfrm>
          <a:prstGeom prst="rect">
            <a:avLst/>
          </a:prstGeom>
        </p:spPr>
        <p:txBody>
          <a:bodyPr wrap="none">
            <a:spAutoFit/>
          </a:bodyPr>
          <a:lstStyle/>
          <a:p>
            <a:r>
              <a:rPr lang="en-IE" sz="1000" dirty="0"/>
              <a:t>@</a:t>
            </a:r>
            <a:r>
              <a:rPr lang="en-IE" sz="1000" dirty="0" err="1"/>
              <a:t>ChristiansenJen</a:t>
            </a:r>
            <a:endParaRPr lang="en-IE" sz="1000" dirty="0"/>
          </a:p>
        </p:txBody>
      </p:sp>
      <p:sp>
        <p:nvSpPr>
          <p:cNvPr id="10" name="TextBox 9"/>
          <p:cNvSpPr txBox="1"/>
          <p:nvPr/>
        </p:nvSpPr>
        <p:spPr>
          <a:xfrm>
            <a:off x="4450814" y="6571688"/>
            <a:ext cx="2952521" cy="246221"/>
          </a:xfrm>
          <a:prstGeom prst="rect">
            <a:avLst/>
          </a:prstGeom>
          <a:noFill/>
        </p:spPr>
        <p:txBody>
          <a:bodyPr wrap="square" rtlCol="0">
            <a:spAutoFit/>
          </a:bodyPr>
          <a:lstStyle/>
          <a:p>
            <a:r>
              <a:rPr lang="en-IE" sz="1000" dirty="0"/>
              <a:t>Image source: jenchristiansen.com</a:t>
            </a:r>
          </a:p>
        </p:txBody>
      </p:sp>
    </p:spTree>
    <p:extLst>
      <p:ext uri="{BB962C8B-B14F-4D97-AF65-F5344CB8AC3E}">
        <p14:creationId xmlns:p14="http://schemas.microsoft.com/office/powerpoint/2010/main" val="1786191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Elegant</a:t>
            </a:r>
          </a:p>
        </p:txBody>
      </p:sp>
      <p:sp>
        <p:nvSpPr>
          <p:cNvPr id="3" name="Content Placeholder 2"/>
          <p:cNvSpPr>
            <a:spLocks noGrp="1"/>
          </p:cNvSpPr>
          <p:nvPr>
            <p:ph idx="1"/>
          </p:nvPr>
        </p:nvSpPr>
        <p:spPr>
          <a:xfrm>
            <a:off x="937098" y="1787524"/>
            <a:ext cx="5144213" cy="5070475"/>
          </a:xfrm>
        </p:spPr>
        <p:txBody>
          <a:bodyPr>
            <a:normAutofit/>
          </a:bodyPr>
          <a:lstStyle/>
          <a:p>
            <a:r>
              <a:rPr lang="en-US" dirty="0"/>
              <a:t>Unity</a:t>
            </a:r>
          </a:p>
          <a:p>
            <a:pPr lvl="1"/>
            <a:r>
              <a:rPr lang="en-US" dirty="0"/>
              <a:t>Any object in space creates a relationship with everything else in the display</a:t>
            </a:r>
          </a:p>
          <a:p>
            <a:pPr lvl="1"/>
            <a:r>
              <a:rPr lang="en-US" dirty="0"/>
              <a:t>Flow of content should feel logical and meaningful</a:t>
            </a:r>
          </a:p>
          <a:p>
            <a:r>
              <a:rPr lang="en-US" dirty="0"/>
              <a:t>Thoroughness/Care</a:t>
            </a:r>
          </a:p>
          <a:p>
            <a:pPr lvl="1"/>
            <a:r>
              <a:rPr lang="en-US" dirty="0"/>
              <a:t>Precision positioning</a:t>
            </a:r>
          </a:p>
          <a:p>
            <a:pPr lvl="1"/>
            <a:r>
              <a:rPr lang="en-US" dirty="0"/>
              <a:t>Aim to “</a:t>
            </a:r>
            <a:r>
              <a:rPr lang="en-US" i="1" dirty="0"/>
              <a:t>achieve pixel-perfect accuracy in the position and size of every single property</a:t>
            </a:r>
            <a:r>
              <a:rPr lang="en-US" dirty="0"/>
              <a:t>” (Kirk, 2016)</a:t>
            </a:r>
          </a:p>
          <a:p>
            <a:pPr lvl="1"/>
            <a:r>
              <a:rPr lang="en-US" dirty="0"/>
              <a:t>Commit to precision</a:t>
            </a:r>
          </a:p>
        </p:txBody>
      </p:sp>
      <p:sp>
        <p:nvSpPr>
          <p:cNvPr id="6" name="Rounded Rectangle 5"/>
          <p:cNvSpPr/>
          <p:nvPr/>
        </p:nvSpPr>
        <p:spPr>
          <a:xfrm>
            <a:off x="5497749" y="322651"/>
            <a:ext cx="2568102" cy="141051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3</a:t>
            </a:r>
          </a:p>
          <a:p>
            <a:pPr algn="ctr"/>
            <a:endParaRPr lang="en-IE" dirty="0"/>
          </a:p>
          <a:p>
            <a:pPr algn="ctr"/>
            <a:r>
              <a:rPr lang="en-IE" dirty="0"/>
              <a:t>Good data visualization is </a:t>
            </a:r>
            <a:r>
              <a:rPr lang="en-IE" b="1" dirty="0"/>
              <a:t>ELEGANT</a:t>
            </a:r>
            <a:endParaRPr lang="en-IE" dirty="0"/>
          </a:p>
        </p:txBody>
      </p:sp>
      <p:pic>
        <p:nvPicPr>
          <p:cNvPr id="4" name="Picture 3"/>
          <p:cNvPicPr>
            <a:picLocks noChangeAspect="1"/>
          </p:cNvPicPr>
          <p:nvPr/>
        </p:nvPicPr>
        <p:blipFill>
          <a:blip r:embed="rId4"/>
          <a:stretch>
            <a:fillRect/>
          </a:stretch>
        </p:blipFill>
        <p:spPr>
          <a:xfrm>
            <a:off x="6447851" y="2444702"/>
            <a:ext cx="4822404" cy="3756117"/>
          </a:xfrm>
          <a:prstGeom prst="rect">
            <a:avLst/>
          </a:prstGeom>
        </p:spPr>
      </p:pic>
      <p:sp>
        <p:nvSpPr>
          <p:cNvPr id="7" name="TextBox 6"/>
          <p:cNvSpPr txBox="1"/>
          <p:nvPr/>
        </p:nvSpPr>
        <p:spPr>
          <a:xfrm>
            <a:off x="7382792" y="6077708"/>
            <a:ext cx="2952521" cy="246221"/>
          </a:xfrm>
          <a:prstGeom prst="rect">
            <a:avLst/>
          </a:prstGeom>
          <a:noFill/>
        </p:spPr>
        <p:txBody>
          <a:bodyPr wrap="square" rtlCol="0">
            <a:spAutoFit/>
          </a:bodyPr>
          <a:lstStyle/>
          <a:p>
            <a:pPr algn="ctr"/>
            <a:r>
              <a:rPr lang="en-IE" sz="1000" dirty="0"/>
              <a:t>Image source: jenchristiansen.com</a:t>
            </a:r>
          </a:p>
        </p:txBody>
      </p:sp>
    </p:spTree>
    <p:extLst>
      <p:ext uri="{BB962C8B-B14F-4D97-AF65-F5344CB8AC3E}">
        <p14:creationId xmlns:p14="http://schemas.microsoft.com/office/powerpoint/2010/main" val="1741514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083040" cy="1325563"/>
          </a:xfrm>
        </p:spPr>
        <p:txBody>
          <a:bodyPr/>
          <a:lstStyle/>
          <a:p>
            <a:r>
              <a:rPr lang="en-IE" dirty="0"/>
              <a:t>The End</a:t>
            </a:r>
          </a:p>
        </p:txBody>
      </p:sp>
      <p:pic>
        <p:nvPicPr>
          <p:cNvPr id="6" name="Picture 5"/>
          <p:cNvPicPr>
            <a:picLocks noChangeAspect="1"/>
          </p:cNvPicPr>
          <p:nvPr/>
        </p:nvPicPr>
        <p:blipFill>
          <a:blip r:embed="rId3"/>
          <a:stretch>
            <a:fillRect/>
          </a:stretch>
        </p:blipFill>
        <p:spPr>
          <a:xfrm>
            <a:off x="9623669" y="365125"/>
            <a:ext cx="2568331" cy="1926248"/>
          </a:xfrm>
          <a:prstGeom prst="rect">
            <a:avLst/>
          </a:prstGeom>
        </p:spPr>
      </p:pic>
      <p:pic>
        <p:nvPicPr>
          <p:cNvPr id="8" name="Picture 7"/>
          <p:cNvPicPr>
            <a:picLocks noChangeAspect="1"/>
          </p:cNvPicPr>
          <p:nvPr/>
        </p:nvPicPr>
        <p:blipFill>
          <a:blip r:embed="rId4"/>
          <a:stretch>
            <a:fillRect/>
          </a:stretch>
        </p:blipFill>
        <p:spPr>
          <a:xfrm>
            <a:off x="1695336" y="2107894"/>
            <a:ext cx="8096250" cy="3810000"/>
          </a:xfrm>
          <a:prstGeom prst="rect">
            <a:avLst/>
          </a:prstGeom>
        </p:spPr>
      </p:pic>
      <p:sp>
        <p:nvSpPr>
          <p:cNvPr id="9" name="Rectangle 8"/>
          <p:cNvSpPr/>
          <p:nvPr/>
        </p:nvSpPr>
        <p:spPr>
          <a:xfrm>
            <a:off x="4472119" y="5917894"/>
            <a:ext cx="2542684" cy="215444"/>
          </a:xfrm>
          <a:prstGeom prst="rect">
            <a:avLst/>
          </a:prstGeom>
        </p:spPr>
        <p:txBody>
          <a:bodyPr wrap="none">
            <a:spAutoFit/>
          </a:bodyPr>
          <a:lstStyle/>
          <a:p>
            <a:pPr algn="ctr"/>
            <a:r>
              <a:rPr lang="en-IE" sz="800" dirty="0"/>
              <a:t>Image source: http://www.azquotes.com/quote/593304</a:t>
            </a:r>
          </a:p>
        </p:txBody>
      </p:sp>
    </p:spTree>
    <p:extLst>
      <p:ext uri="{BB962C8B-B14F-4D97-AF65-F5344CB8AC3E}">
        <p14:creationId xmlns:p14="http://schemas.microsoft.com/office/powerpoint/2010/main" val="3824959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Composition</a:t>
            </a:r>
          </a:p>
        </p:txBody>
      </p:sp>
      <p:sp>
        <p:nvSpPr>
          <p:cNvPr id="3" name="Content Placeholder 2"/>
          <p:cNvSpPr>
            <a:spLocks noGrp="1"/>
          </p:cNvSpPr>
          <p:nvPr>
            <p:ph idx="1"/>
          </p:nvPr>
        </p:nvSpPr>
        <p:spPr>
          <a:xfrm>
            <a:off x="937098" y="1787525"/>
            <a:ext cx="7566822" cy="4919950"/>
          </a:xfrm>
        </p:spPr>
        <p:txBody>
          <a:bodyPr>
            <a:normAutofit/>
          </a:bodyPr>
          <a:lstStyle/>
          <a:p>
            <a:r>
              <a:rPr lang="en-US" dirty="0"/>
              <a:t>Making careful decisions about the physical attributes of, and the relationship between, every visual property to ensure the optimum readability and the meaning of the overall, cohesive project</a:t>
            </a:r>
          </a:p>
          <a:p>
            <a:r>
              <a:rPr lang="en-US" dirty="0"/>
              <a:t>No longer about </a:t>
            </a:r>
            <a:r>
              <a:rPr lang="en-US" i="1" u="sng" dirty="0"/>
              <a:t>what</a:t>
            </a:r>
            <a:r>
              <a:rPr lang="en-US" dirty="0"/>
              <a:t> elements will be included in data visualizations, but </a:t>
            </a:r>
            <a:r>
              <a:rPr lang="en-US" i="1" u="sng" dirty="0"/>
              <a:t>how</a:t>
            </a:r>
            <a:r>
              <a:rPr lang="en-US" dirty="0"/>
              <a:t> they will appear</a:t>
            </a:r>
          </a:p>
          <a:p>
            <a:r>
              <a:rPr lang="en-US" dirty="0"/>
              <a:t>Critical component of any design discipline</a:t>
            </a:r>
          </a:p>
        </p:txBody>
      </p:sp>
    </p:spTree>
    <p:extLst>
      <p:ext uri="{BB962C8B-B14F-4D97-AF65-F5344CB8AC3E}">
        <p14:creationId xmlns:p14="http://schemas.microsoft.com/office/powerpoint/2010/main" val="2822588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US" dirty="0"/>
              <a:t>Assets occupy space</a:t>
            </a:r>
            <a:r>
              <a:rPr lang="en-IE" dirty="0"/>
              <a:t>!</a:t>
            </a:r>
          </a:p>
        </p:txBody>
      </p:sp>
      <p:sp>
        <p:nvSpPr>
          <p:cNvPr id="3" name="Content Placeholder 2"/>
          <p:cNvSpPr>
            <a:spLocks noGrp="1"/>
          </p:cNvSpPr>
          <p:nvPr>
            <p:ph idx="1"/>
          </p:nvPr>
        </p:nvSpPr>
        <p:spPr>
          <a:xfrm>
            <a:off x="937098" y="1787525"/>
            <a:ext cx="9121302" cy="4919950"/>
          </a:xfrm>
        </p:spPr>
        <p:txBody>
          <a:bodyPr>
            <a:normAutofit/>
          </a:bodyPr>
          <a:lstStyle/>
          <a:p>
            <a:r>
              <a:rPr lang="en-US" dirty="0"/>
              <a:t>Charts</a:t>
            </a:r>
          </a:p>
          <a:p>
            <a:r>
              <a:rPr lang="en-US" dirty="0"/>
              <a:t>Interactive controls</a:t>
            </a:r>
          </a:p>
          <a:p>
            <a:r>
              <a:rPr lang="en-US" dirty="0"/>
              <a:t>Annotations</a:t>
            </a:r>
          </a:p>
          <a:p>
            <a:endParaRPr lang="en-US" dirty="0"/>
          </a:p>
          <a:p>
            <a:r>
              <a:rPr lang="en-US" dirty="0"/>
              <a:t>What is the best way to </a:t>
            </a:r>
            <a:br>
              <a:rPr lang="en-US" dirty="0"/>
            </a:br>
            <a:r>
              <a:rPr lang="en-US" dirty="0"/>
              <a:t>use space</a:t>
            </a:r>
          </a:p>
          <a:p>
            <a:pPr lvl="1"/>
            <a:r>
              <a:rPr lang="en-US" dirty="0"/>
              <a:t>Position</a:t>
            </a:r>
          </a:p>
          <a:p>
            <a:pPr lvl="1"/>
            <a:r>
              <a:rPr lang="en-US" dirty="0"/>
              <a:t>Size</a:t>
            </a:r>
          </a:p>
          <a:p>
            <a:pPr lvl="1"/>
            <a:r>
              <a:rPr lang="en-US" dirty="0"/>
              <a:t>Shape</a:t>
            </a:r>
            <a:endParaRPr lang="en-IE" dirty="0"/>
          </a:p>
        </p:txBody>
      </p:sp>
      <p:pic>
        <p:nvPicPr>
          <p:cNvPr id="4" name="Picture 3"/>
          <p:cNvPicPr>
            <a:picLocks noChangeAspect="1"/>
          </p:cNvPicPr>
          <p:nvPr/>
        </p:nvPicPr>
        <p:blipFill>
          <a:blip r:embed="rId4"/>
          <a:stretch>
            <a:fillRect/>
          </a:stretch>
        </p:blipFill>
        <p:spPr>
          <a:xfrm>
            <a:off x="6705600" y="1"/>
            <a:ext cx="5486400" cy="7315200"/>
          </a:xfrm>
          <a:prstGeom prst="rect">
            <a:avLst/>
          </a:prstGeom>
        </p:spPr>
      </p:pic>
      <p:sp>
        <p:nvSpPr>
          <p:cNvPr id="6" name="TextBox 5"/>
          <p:cNvSpPr txBox="1"/>
          <p:nvPr/>
        </p:nvSpPr>
        <p:spPr>
          <a:xfrm>
            <a:off x="2463165" y="6457340"/>
            <a:ext cx="4217670" cy="369332"/>
          </a:xfrm>
          <a:prstGeom prst="rect">
            <a:avLst/>
          </a:prstGeom>
          <a:noFill/>
        </p:spPr>
        <p:txBody>
          <a:bodyPr wrap="square" rtlCol="0">
            <a:spAutoFit/>
          </a:bodyPr>
          <a:lstStyle/>
          <a:p>
            <a:pPr algn="r"/>
            <a:r>
              <a:rPr lang="en-IE" dirty="0"/>
              <a:t>Image sourced from </a:t>
            </a:r>
            <a:r>
              <a:rPr lang="en-IE" dirty="0" err="1">
                <a:hlinkClick r:id="rId5"/>
              </a:rPr>
              <a:t>Shutterstock</a:t>
            </a:r>
            <a:r>
              <a:rPr lang="en-IE" dirty="0"/>
              <a:t>.</a:t>
            </a:r>
          </a:p>
        </p:txBody>
      </p:sp>
    </p:spTree>
    <p:extLst>
      <p:ext uri="{BB962C8B-B14F-4D97-AF65-F5344CB8AC3E}">
        <p14:creationId xmlns:p14="http://schemas.microsoft.com/office/powerpoint/2010/main" val="3851799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Features of Composition (Kirk, 2016)</a:t>
            </a:r>
          </a:p>
        </p:txBody>
      </p:sp>
      <p:sp>
        <p:nvSpPr>
          <p:cNvPr id="3" name="Content Placeholder 2"/>
          <p:cNvSpPr>
            <a:spLocks noGrp="1"/>
          </p:cNvSpPr>
          <p:nvPr>
            <p:ph idx="1"/>
          </p:nvPr>
        </p:nvSpPr>
        <p:spPr>
          <a:xfrm>
            <a:off x="937098" y="1787525"/>
            <a:ext cx="8058312" cy="4919950"/>
          </a:xfrm>
        </p:spPr>
        <p:txBody>
          <a:bodyPr>
            <a:normAutofit/>
          </a:bodyPr>
          <a:lstStyle/>
          <a:p>
            <a:r>
              <a:rPr lang="en-US" dirty="0"/>
              <a:t>Project composition</a:t>
            </a:r>
          </a:p>
          <a:p>
            <a:pPr lvl="1"/>
            <a:r>
              <a:rPr lang="en-US" dirty="0"/>
              <a:t>Defining the layout and hierarchy of the entire visualization project</a:t>
            </a:r>
          </a:p>
          <a:p>
            <a:pPr lvl="1"/>
            <a:endParaRPr lang="en-US" dirty="0"/>
          </a:p>
          <a:p>
            <a:r>
              <a:rPr lang="en-US" dirty="0"/>
              <a:t>Chart composition</a:t>
            </a:r>
          </a:p>
          <a:p>
            <a:pPr lvl="1"/>
            <a:r>
              <a:rPr lang="en-US" dirty="0"/>
              <a:t>Defining the shape, size and layout choices for all compositions within your charts</a:t>
            </a:r>
            <a:endParaRPr lang="en-IE" dirty="0"/>
          </a:p>
        </p:txBody>
      </p:sp>
    </p:spTree>
    <p:extLst>
      <p:ext uri="{BB962C8B-B14F-4D97-AF65-F5344CB8AC3E}">
        <p14:creationId xmlns:p14="http://schemas.microsoft.com/office/powerpoint/2010/main" val="4198499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a:t>Project Composition</a:t>
            </a:r>
          </a:p>
        </p:txBody>
      </p:sp>
      <p:sp>
        <p:nvSpPr>
          <p:cNvPr id="3" name="Content Placeholder 2"/>
          <p:cNvSpPr>
            <a:spLocks noGrp="1"/>
          </p:cNvSpPr>
          <p:nvPr>
            <p:ph idx="1"/>
          </p:nvPr>
        </p:nvSpPr>
        <p:spPr>
          <a:xfrm>
            <a:off x="937098" y="1787525"/>
            <a:ext cx="9121302" cy="4919950"/>
          </a:xfrm>
        </p:spPr>
        <p:txBody>
          <a:bodyPr>
            <a:normAutofit/>
          </a:bodyPr>
          <a:lstStyle/>
          <a:p>
            <a:r>
              <a:rPr lang="en-US" dirty="0"/>
              <a:t>Questions</a:t>
            </a:r>
          </a:p>
          <a:p>
            <a:pPr lvl="1"/>
            <a:r>
              <a:rPr lang="en-US" dirty="0"/>
              <a:t>Where will you put all assets?</a:t>
            </a:r>
          </a:p>
          <a:p>
            <a:pPr lvl="1"/>
            <a:r>
              <a:rPr lang="en-US" dirty="0"/>
              <a:t>What size will it be and why?</a:t>
            </a:r>
          </a:p>
          <a:p>
            <a:pPr lvl="1"/>
            <a:r>
              <a:rPr lang="en-US" dirty="0"/>
              <a:t>How will the hierarchy (across views) and sequencing (within a view) best fit the space you have to work in?</a:t>
            </a:r>
          </a:p>
          <a:p>
            <a:pPr lvl="1"/>
            <a:r>
              <a:rPr lang="en-US" dirty="0"/>
              <a:t>How will you convey the relative importance and provide a connected narrative where necessary?</a:t>
            </a:r>
          </a:p>
          <a:p>
            <a:pPr lvl="1"/>
            <a:endParaRPr lang="en-IE" dirty="0"/>
          </a:p>
        </p:txBody>
      </p:sp>
      <p:pic>
        <p:nvPicPr>
          <p:cNvPr id="4" name="Picture 3"/>
          <p:cNvPicPr>
            <a:picLocks noChangeAspect="1"/>
          </p:cNvPicPr>
          <p:nvPr/>
        </p:nvPicPr>
        <p:blipFill>
          <a:blip r:embed="rId4"/>
          <a:stretch>
            <a:fillRect/>
          </a:stretch>
        </p:blipFill>
        <p:spPr>
          <a:xfrm>
            <a:off x="5585460" y="4585259"/>
            <a:ext cx="6313170" cy="2272741"/>
          </a:xfrm>
          <a:prstGeom prst="rect">
            <a:avLst/>
          </a:prstGeom>
        </p:spPr>
      </p:pic>
      <p:sp>
        <p:nvSpPr>
          <p:cNvPr id="6" name="Rectangle 5"/>
          <p:cNvSpPr/>
          <p:nvPr/>
        </p:nvSpPr>
        <p:spPr>
          <a:xfrm>
            <a:off x="213279" y="6642556"/>
            <a:ext cx="6096000" cy="215444"/>
          </a:xfrm>
          <a:prstGeom prst="rect">
            <a:avLst/>
          </a:prstGeom>
        </p:spPr>
        <p:txBody>
          <a:bodyPr>
            <a:spAutoFit/>
          </a:bodyPr>
          <a:lstStyle/>
          <a:p>
            <a:pPr algn="r"/>
            <a:r>
              <a:rPr lang="en-IE" sz="800" dirty="0"/>
              <a:t>Image source: https://expresswriters.com/wp-content/uploads/2013/08/common-sense-copywriting-1000x360.jpg</a:t>
            </a:r>
          </a:p>
        </p:txBody>
      </p:sp>
    </p:spTree>
    <p:extLst>
      <p:ext uri="{BB962C8B-B14F-4D97-AF65-F5344CB8AC3E}">
        <p14:creationId xmlns:p14="http://schemas.microsoft.com/office/powerpoint/2010/main" val="13735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401409" y="365125"/>
            <a:ext cx="9083040" cy="1325563"/>
          </a:xfrm>
        </p:spPr>
        <p:txBody>
          <a:bodyPr/>
          <a:lstStyle/>
          <a:p>
            <a:r>
              <a:rPr lang="en-IE" dirty="0"/>
              <a:t>Established conventions</a:t>
            </a:r>
          </a:p>
        </p:txBody>
      </p:sp>
      <p:sp>
        <p:nvSpPr>
          <p:cNvPr id="3" name="Content Placeholder 2"/>
          <p:cNvSpPr>
            <a:spLocks noGrp="1"/>
          </p:cNvSpPr>
          <p:nvPr>
            <p:ph idx="1"/>
          </p:nvPr>
        </p:nvSpPr>
        <p:spPr>
          <a:xfrm>
            <a:off x="937098" y="1787525"/>
            <a:ext cx="9121302" cy="4919950"/>
          </a:xfrm>
        </p:spPr>
        <p:txBody>
          <a:bodyPr>
            <a:normAutofit/>
          </a:bodyPr>
          <a:lstStyle/>
          <a:p>
            <a:r>
              <a:rPr lang="en-US" dirty="0"/>
              <a:t>Titles</a:t>
            </a:r>
          </a:p>
          <a:p>
            <a:pPr lvl="1"/>
            <a:r>
              <a:rPr lang="en-US" dirty="0"/>
              <a:t>First or at top</a:t>
            </a:r>
          </a:p>
          <a:p>
            <a:r>
              <a:rPr lang="en-US" dirty="0"/>
              <a:t>Introductions</a:t>
            </a:r>
          </a:p>
          <a:p>
            <a:pPr lvl="1"/>
            <a:r>
              <a:rPr lang="en-US" dirty="0"/>
              <a:t>Offer early</a:t>
            </a:r>
          </a:p>
          <a:p>
            <a:r>
              <a:rPr lang="en-US" dirty="0"/>
              <a:t>Footnotes and credits</a:t>
            </a:r>
          </a:p>
          <a:p>
            <a:pPr lvl="1"/>
            <a:r>
              <a:rPr lang="en-US" dirty="0"/>
              <a:t>Less important</a:t>
            </a:r>
          </a:p>
          <a:p>
            <a:r>
              <a:rPr lang="en-US" dirty="0"/>
              <a:t>Main features</a:t>
            </a:r>
          </a:p>
          <a:p>
            <a:pPr lvl="1"/>
            <a:r>
              <a:rPr lang="en-US" dirty="0"/>
              <a:t>Show first (or build up to)</a:t>
            </a:r>
          </a:p>
          <a:p>
            <a:pPr lvl="1"/>
            <a:r>
              <a:rPr lang="en-US" dirty="0"/>
              <a:t>Exploit initial attention </a:t>
            </a:r>
            <a:br>
              <a:rPr lang="en-US" dirty="0"/>
            </a:br>
            <a:r>
              <a:rPr lang="en-US" dirty="0"/>
              <a:t>from audience</a:t>
            </a:r>
            <a:endParaRPr lang="en-IE" dirty="0"/>
          </a:p>
        </p:txBody>
      </p:sp>
      <p:pic>
        <p:nvPicPr>
          <p:cNvPr id="4" name="Picture 3"/>
          <p:cNvPicPr>
            <a:picLocks noChangeAspect="1"/>
          </p:cNvPicPr>
          <p:nvPr/>
        </p:nvPicPr>
        <p:blipFill>
          <a:blip r:embed="rId4"/>
          <a:stretch>
            <a:fillRect/>
          </a:stretch>
        </p:blipFill>
        <p:spPr>
          <a:xfrm>
            <a:off x="6272359" y="261745"/>
            <a:ext cx="5780421" cy="6445730"/>
          </a:xfrm>
          <a:prstGeom prst="rect">
            <a:avLst/>
          </a:prstGeom>
        </p:spPr>
      </p:pic>
      <p:sp>
        <p:nvSpPr>
          <p:cNvPr id="6" name="Rectangle 5"/>
          <p:cNvSpPr/>
          <p:nvPr/>
        </p:nvSpPr>
        <p:spPr>
          <a:xfrm>
            <a:off x="37139" y="6558091"/>
            <a:ext cx="6096000" cy="246221"/>
          </a:xfrm>
          <a:prstGeom prst="rect">
            <a:avLst/>
          </a:prstGeom>
        </p:spPr>
        <p:txBody>
          <a:bodyPr>
            <a:spAutoFit/>
          </a:bodyPr>
          <a:lstStyle/>
          <a:p>
            <a:pPr algn="r"/>
            <a:r>
              <a:rPr lang="en-IE" sz="1000" dirty="0"/>
              <a:t>Image source: </a:t>
            </a:r>
            <a:r>
              <a:rPr lang="en-IE" sz="1000" dirty="0">
                <a:hlinkClick r:id="rId5"/>
              </a:rPr>
              <a:t>HEA Key Facts and Figures 2015/16</a:t>
            </a:r>
            <a:endParaRPr lang="en-IE" sz="1000" dirty="0"/>
          </a:p>
        </p:txBody>
      </p:sp>
    </p:spTree>
    <p:extLst>
      <p:ext uri="{BB962C8B-B14F-4D97-AF65-F5344CB8AC3E}">
        <p14:creationId xmlns:p14="http://schemas.microsoft.com/office/powerpoint/2010/main" val="2831916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err="1"/>
              <a:t>Wireframing</a:t>
            </a:r>
            <a:r>
              <a:rPr lang="en-IE" dirty="0"/>
              <a:t> and Storyboarding</a:t>
            </a:r>
          </a:p>
        </p:txBody>
      </p:sp>
      <p:sp>
        <p:nvSpPr>
          <p:cNvPr id="3" name="Content Placeholder 2"/>
          <p:cNvSpPr>
            <a:spLocks noGrp="1"/>
          </p:cNvSpPr>
          <p:nvPr>
            <p:ph idx="1"/>
          </p:nvPr>
        </p:nvSpPr>
        <p:spPr>
          <a:xfrm>
            <a:off x="937098" y="1787525"/>
            <a:ext cx="5543712" cy="4919950"/>
          </a:xfrm>
        </p:spPr>
        <p:txBody>
          <a:bodyPr>
            <a:normAutofit/>
          </a:bodyPr>
          <a:lstStyle/>
          <a:p>
            <a:r>
              <a:rPr lang="en-IE" dirty="0" err="1"/>
              <a:t>Wireframing</a:t>
            </a:r>
            <a:endParaRPr lang="en-IE" dirty="0"/>
          </a:p>
          <a:p>
            <a:pPr lvl="1"/>
            <a:r>
              <a:rPr lang="en-IE" dirty="0"/>
              <a:t>Sketching potential layout and size of all the major contents of your design thinking</a:t>
            </a:r>
          </a:p>
          <a:p>
            <a:pPr lvl="1"/>
            <a:r>
              <a:rPr lang="en-IE" dirty="0"/>
              <a:t>Single page view</a:t>
            </a:r>
          </a:p>
          <a:p>
            <a:pPr lvl="1"/>
            <a:r>
              <a:rPr lang="en-IE" dirty="0"/>
              <a:t>Add description for interactive controls</a:t>
            </a:r>
          </a:p>
          <a:p>
            <a:pPr lvl="1"/>
            <a:r>
              <a:rPr lang="en-IE" dirty="0"/>
              <a:t>Low fidelity sketched concepts</a:t>
            </a:r>
          </a:p>
          <a:p>
            <a:pPr lvl="1"/>
            <a:r>
              <a:rPr lang="en-IE" dirty="0"/>
              <a:t>Capture with moderate precision the essence of your early thinking</a:t>
            </a:r>
          </a:p>
          <a:p>
            <a:pPr lvl="1"/>
            <a:r>
              <a:rPr lang="en-IE" dirty="0"/>
              <a:t>Iteration</a:t>
            </a:r>
          </a:p>
        </p:txBody>
      </p:sp>
      <p:pic>
        <p:nvPicPr>
          <p:cNvPr id="1026" name="Picture 2" descr="image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810" y="2758231"/>
            <a:ext cx="5095875" cy="3733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80747" y="6588868"/>
            <a:ext cx="6096000" cy="215444"/>
          </a:xfrm>
          <a:prstGeom prst="rect">
            <a:avLst/>
          </a:prstGeom>
        </p:spPr>
        <p:txBody>
          <a:bodyPr>
            <a:spAutoFit/>
          </a:bodyPr>
          <a:lstStyle/>
          <a:p>
            <a:r>
              <a:rPr lang="en-IE" sz="800" dirty="0"/>
              <a:t>Image source: http://www.dummies.com/programming/big-data/big-data-visualization/wireframe-planning-map-and-block-your-infographic/</a:t>
            </a:r>
          </a:p>
        </p:txBody>
      </p:sp>
    </p:spTree>
    <p:extLst>
      <p:ext uri="{BB962C8B-B14F-4D97-AF65-F5344CB8AC3E}">
        <p14:creationId xmlns:p14="http://schemas.microsoft.com/office/powerpoint/2010/main" val="91218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623669" y="365125"/>
            <a:ext cx="2568331" cy="1926248"/>
          </a:xfrm>
          <a:prstGeom prst="rect">
            <a:avLst/>
          </a:prstGeom>
        </p:spPr>
      </p:pic>
      <p:sp>
        <p:nvSpPr>
          <p:cNvPr id="2" name="Title 1"/>
          <p:cNvSpPr>
            <a:spLocks noGrp="1"/>
          </p:cNvSpPr>
          <p:nvPr>
            <p:ph type="title"/>
          </p:nvPr>
        </p:nvSpPr>
        <p:spPr>
          <a:xfrm>
            <a:off x="838200" y="365125"/>
            <a:ext cx="9083040" cy="1325563"/>
          </a:xfrm>
        </p:spPr>
        <p:txBody>
          <a:bodyPr/>
          <a:lstStyle/>
          <a:p>
            <a:r>
              <a:rPr lang="en-IE" dirty="0" err="1"/>
              <a:t>Wireframing</a:t>
            </a:r>
            <a:r>
              <a:rPr lang="en-IE" dirty="0"/>
              <a:t> and Storyboarding</a:t>
            </a:r>
          </a:p>
        </p:txBody>
      </p:sp>
      <p:sp>
        <p:nvSpPr>
          <p:cNvPr id="3" name="Content Placeholder 2"/>
          <p:cNvSpPr>
            <a:spLocks noGrp="1"/>
          </p:cNvSpPr>
          <p:nvPr>
            <p:ph idx="1"/>
          </p:nvPr>
        </p:nvSpPr>
        <p:spPr>
          <a:xfrm>
            <a:off x="937098" y="1787525"/>
            <a:ext cx="5257962" cy="4919950"/>
          </a:xfrm>
        </p:spPr>
        <p:txBody>
          <a:bodyPr>
            <a:normAutofit/>
          </a:bodyPr>
          <a:lstStyle/>
          <a:p>
            <a:r>
              <a:rPr lang="en-US" dirty="0"/>
              <a:t>Storyboarding</a:t>
            </a:r>
          </a:p>
          <a:p>
            <a:pPr lvl="1"/>
            <a:r>
              <a:rPr lang="en-US" dirty="0"/>
              <a:t>Undertake with </a:t>
            </a:r>
            <a:r>
              <a:rPr lang="en-US" dirty="0" err="1"/>
              <a:t>wireframing</a:t>
            </a:r>
            <a:endParaRPr lang="en-US" dirty="0"/>
          </a:p>
          <a:p>
            <a:pPr lvl="1"/>
            <a:r>
              <a:rPr lang="en-US" dirty="0"/>
              <a:t>Multiple pages/different views</a:t>
            </a:r>
          </a:p>
          <a:p>
            <a:pPr lvl="1"/>
            <a:r>
              <a:rPr lang="en-IE" dirty="0"/>
              <a:t>High-level feel for: </a:t>
            </a:r>
          </a:p>
          <a:p>
            <a:pPr lvl="2"/>
            <a:r>
              <a:rPr lang="en-IE" dirty="0"/>
              <a:t>Overall architecture</a:t>
            </a:r>
          </a:p>
          <a:p>
            <a:pPr lvl="2"/>
            <a:r>
              <a:rPr lang="en-IE" dirty="0"/>
              <a:t>Content</a:t>
            </a:r>
          </a:p>
          <a:p>
            <a:pPr lvl="2"/>
            <a:r>
              <a:rPr lang="en-IE" dirty="0"/>
              <a:t>Navigation</a:t>
            </a:r>
          </a:p>
          <a:p>
            <a:pPr lvl="2"/>
            <a:r>
              <a:rPr lang="en-IE" dirty="0"/>
              <a:t>Sequencing</a:t>
            </a:r>
          </a:p>
          <a:p>
            <a:pPr lvl="1"/>
            <a:r>
              <a:rPr lang="en-IE" dirty="0"/>
              <a:t>Good for:</a:t>
            </a:r>
          </a:p>
          <a:p>
            <a:pPr lvl="2"/>
            <a:r>
              <a:rPr lang="en-IE" dirty="0"/>
              <a:t>Discrete sequences in reports</a:t>
            </a:r>
          </a:p>
          <a:p>
            <a:pPr lvl="2"/>
            <a:r>
              <a:rPr lang="en-IE" dirty="0"/>
              <a:t>Presentation slides/video</a:t>
            </a:r>
          </a:p>
          <a:p>
            <a:pPr lvl="2"/>
            <a:r>
              <a:rPr lang="en-IE" dirty="0"/>
              <a:t>Multi-faceted interactive</a:t>
            </a:r>
          </a:p>
        </p:txBody>
      </p:sp>
      <p:pic>
        <p:nvPicPr>
          <p:cNvPr id="4" name="Picture 3"/>
          <p:cNvPicPr>
            <a:picLocks noChangeAspect="1"/>
          </p:cNvPicPr>
          <p:nvPr/>
        </p:nvPicPr>
        <p:blipFill>
          <a:blip r:embed="rId4"/>
          <a:stretch>
            <a:fillRect/>
          </a:stretch>
        </p:blipFill>
        <p:spPr>
          <a:xfrm>
            <a:off x="6278880" y="2611755"/>
            <a:ext cx="5715000" cy="3486150"/>
          </a:xfrm>
          <a:prstGeom prst="rect">
            <a:avLst/>
          </a:prstGeom>
        </p:spPr>
      </p:pic>
      <p:sp>
        <p:nvSpPr>
          <p:cNvPr id="7" name="Rectangle 6"/>
          <p:cNvSpPr/>
          <p:nvPr/>
        </p:nvSpPr>
        <p:spPr>
          <a:xfrm>
            <a:off x="6096000" y="2260841"/>
            <a:ext cx="6096000" cy="369332"/>
          </a:xfrm>
          <a:prstGeom prst="rect">
            <a:avLst/>
          </a:prstGeom>
        </p:spPr>
        <p:txBody>
          <a:bodyPr>
            <a:spAutoFit/>
          </a:bodyPr>
          <a:lstStyle/>
          <a:p>
            <a:pPr algn="ctr"/>
            <a:r>
              <a:rPr lang="en-IE" b="1" i="1" dirty="0"/>
              <a:t>Gender Violence in Canada Storyboard</a:t>
            </a:r>
          </a:p>
        </p:txBody>
      </p:sp>
      <p:sp>
        <p:nvSpPr>
          <p:cNvPr id="8" name="Rectangle 7"/>
          <p:cNvSpPr/>
          <p:nvPr/>
        </p:nvSpPr>
        <p:spPr>
          <a:xfrm>
            <a:off x="6088380" y="6097905"/>
            <a:ext cx="6096000" cy="246221"/>
          </a:xfrm>
          <a:prstGeom prst="rect">
            <a:avLst/>
          </a:prstGeom>
        </p:spPr>
        <p:txBody>
          <a:bodyPr>
            <a:spAutoFit/>
          </a:bodyPr>
          <a:lstStyle/>
          <a:p>
            <a:pPr algn="ctr"/>
            <a:r>
              <a:rPr lang="en-IE" sz="1000" dirty="0"/>
              <a:t>Image source: http://www.adiemarg.com/work_gender_violence_canada.html</a:t>
            </a:r>
          </a:p>
        </p:txBody>
      </p:sp>
      <p:sp>
        <p:nvSpPr>
          <p:cNvPr id="9" name="Rectangle 8"/>
          <p:cNvSpPr/>
          <p:nvPr/>
        </p:nvSpPr>
        <p:spPr>
          <a:xfrm>
            <a:off x="6278880" y="6448819"/>
            <a:ext cx="5594160" cy="523220"/>
          </a:xfrm>
          <a:prstGeom prst="rect">
            <a:avLst/>
          </a:prstGeom>
        </p:spPr>
        <p:txBody>
          <a:bodyPr wrap="none">
            <a:spAutoFit/>
          </a:bodyPr>
          <a:lstStyle/>
          <a:p>
            <a:r>
              <a:rPr lang="en-IE" sz="1400" dirty="0"/>
              <a:t>See also on YouTube: </a:t>
            </a:r>
            <a:r>
              <a:rPr lang="en-IE" sz="1400" dirty="0">
                <a:hlinkClick r:id="rId5"/>
              </a:rPr>
              <a:t>https://www.youtube.com/watch?v=Np6bRGzsO9U</a:t>
            </a:r>
            <a:endParaRPr lang="en-IE" sz="1400" dirty="0"/>
          </a:p>
          <a:p>
            <a:endParaRPr lang="en-IE" sz="1400" dirty="0"/>
          </a:p>
        </p:txBody>
      </p:sp>
    </p:spTree>
    <p:extLst>
      <p:ext uri="{BB962C8B-B14F-4D97-AF65-F5344CB8AC3E}">
        <p14:creationId xmlns:p14="http://schemas.microsoft.com/office/powerpoint/2010/main" val="3777981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26248</TotalTime>
  <Words>1767</Words>
  <Application>Microsoft Macintosh PowerPoint</Application>
  <PresentationFormat>Widescreen</PresentationFormat>
  <Paragraphs>279</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Data Visualization Composition</vt:lpstr>
      <vt:lpstr>Kowloon Walled City</vt:lpstr>
      <vt:lpstr>Composition</vt:lpstr>
      <vt:lpstr>Assets occupy space!</vt:lpstr>
      <vt:lpstr>Features of Composition (Kirk, 2016)</vt:lpstr>
      <vt:lpstr>Project Composition</vt:lpstr>
      <vt:lpstr>Established conventions</vt:lpstr>
      <vt:lpstr>Wireframing and Storyboarding</vt:lpstr>
      <vt:lpstr>Wireframing and Storyboarding</vt:lpstr>
      <vt:lpstr>Chart Composition</vt:lpstr>
      <vt:lpstr>Chart Size</vt:lpstr>
      <vt:lpstr>Chart Scales</vt:lpstr>
      <vt:lpstr>Poor Chart Scale Design</vt:lpstr>
      <vt:lpstr>Chart Orientation</vt:lpstr>
      <vt:lpstr>Quadrants</vt:lpstr>
      <vt:lpstr>Chart Value Sorting</vt:lpstr>
      <vt:lpstr>Influencing Factors and Considerations</vt:lpstr>
      <vt:lpstr>Good Design (Andy Kirk, 2016)</vt:lpstr>
      <vt:lpstr>Trustworthy</vt:lpstr>
      <vt:lpstr>Trustworthy</vt:lpstr>
      <vt:lpstr>Accessible</vt:lpstr>
      <vt:lpstr>Elegant</vt:lpstr>
      <vt:lpstr>Elegant</vt:lpstr>
      <vt:lpstr>The End</vt:lpstr>
    </vt:vector>
  </TitlesOfParts>
  <Company>National College of Ireland</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Eugene O'Loughlin</dc:creator>
  <cp:lastModifiedBy>Noel Cosgrave</cp:lastModifiedBy>
  <cp:revision>281</cp:revision>
  <cp:lastPrinted>2017-04-20T09:27:17Z</cp:lastPrinted>
  <dcterms:created xsi:type="dcterms:W3CDTF">2017-01-03T11:48:10Z</dcterms:created>
  <dcterms:modified xsi:type="dcterms:W3CDTF">2018-03-06T11:07:54Z</dcterms:modified>
</cp:coreProperties>
</file>